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Barlow" panose="00000500000000000000" pitchFamily="2" charset="0"/>
      <p:regular r:id="rId16"/>
      <p:bold r:id="rId17"/>
      <p:italic r:id="rId18"/>
      <p:boldItalic r:id="rId19"/>
    </p:embeddedFont>
    <p:embeddedFont>
      <p:font typeface="Roboto" panose="020000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953DFA3-F359-4496-B190-F72151028F43}">
  <a:tblStyle styleId="{D953DFA3-F359-4496-B190-F72151028F43}" styleName="Table_0">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rgbClr val="FFFFFF"/>
      </a:tcTxStyle>
      <a:tcStyle>
        <a:tcBdr/>
        <a:fill>
          <a:solidFill>
            <a:srgbClr val="4285F4"/>
          </a:solidFill>
        </a:fill>
      </a:tcStyle>
    </a:lastCol>
    <a:firstCol>
      <a:tcTxStyle b="on" i="off">
        <a:font>
          <a:latin typeface="Calibri"/>
          <a:ea typeface="Calibri"/>
          <a:cs typeface="Calibri"/>
        </a:font>
        <a:srgbClr val="FFFFFF"/>
      </a:tcTxStyle>
      <a:tcStyle>
        <a:tcBdr/>
        <a:fill>
          <a:solidFill>
            <a:srgbClr val="4285F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285F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285F4"/>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3ac74653d21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3ac74653d21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3ac74653d21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3ac74653d21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ac74653d21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3ac74653d21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fdeffb4c67_0_3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fdeffb4c67_0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fdeffb4c67_0_2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fdeffb4c67_0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ac74653d21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ac74653d21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ac826febf5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3ac826febf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ac74653d21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3ac74653d2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3ac74653d21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g3ac74653d21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3ac74653d21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3ac74653d21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3ac74653d21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3ac74653d21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3ac74653d21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3ac74653d21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7FBFF"/>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90008" y="303525"/>
            <a:ext cx="7764000" cy="2052600"/>
          </a:xfrm>
          <a:prstGeom prst="rect">
            <a:avLst/>
          </a:prstGeom>
        </p:spPr>
        <p:txBody>
          <a:bodyPr spcFirstLastPara="1" wrap="square" lIns="91425" tIns="91425" rIns="91425" bIns="91425" anchor="b" anchorCtr="0">
            <a:normAutofit/>
          </a:bodyPr>
          <a:lstStyle>
            <a:lvl1pPr lvl="0">
              <a:spcBef>
                <a:spcPts val="0"/>
              </a:spcBef>
              <a:spcAft>
                <a:spcPts val="0"/>
              </a:spcAft>
              <a:buSzPts val="5200"/>
              <a:buFont typeface="Roboto"/>
              <a:buNone/>
              <a:defRPr sz="5200" b="1">
                <a:latin typeface="Roboto"/>
                <a:ea typeface="Roboto"/>
                <a:cs typeface="Roboto"/>
                <a:sym typeface="Roboto"/>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690001" y="2356125"/>
            <a:ext cx="77640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800"/>
              <a:buFont typeface="Barlow"/>
              <a:buNone/>
              <a:defRPr sz="2800">
                <a:latin typeface="Barlow"/>
                <a:ea typeface="Barlow"/>
                <a:cs typeface="Barlow"/>
                <a:sym typeface="Barlow"/>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2"/>
        <p:cNvGrpSpPr/>
        <p:nvPr/>
      </p:nvGrpSpPr>
      <p:grpSpPr>
        <a:xfrm>
          <a:off x="0" y="0"/>
          <a:ext cx="0" cy="0"/>
          <a:chOff x="0" y="0"/>
          <a:chExt cx="0" cy="0"/>
        </a:xfrm>
      </p:grpSpPr>
      <p:sp>
        <p:nvSpPr>
          <p:cNvPr id="123" name="Google Shape;123;p11"/>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24" name="Google Shape;124;p11"/>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1"/>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1"/>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1"/>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1"/>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1"/>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1"/>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1"/>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1"/>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1"/>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1"/>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1"/>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1">
  <p:cSld name="MAIN_POINT_1">
    <p:bg>
      <p:bgPr>
        <a:solidFill>
          <a:srgbClr val="E7FBFF"/>
        </a:solidFill>
        <a:effectLst/>
      </p:bgPr>
    </p:bg>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8" name="Google Shape;138;p12"/>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2"/>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2"/>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2"/>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2"/>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2"/>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2"/>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2"/>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2"/>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2"/>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2"/>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2"/>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0"/>
        <p:cNvGrpSpPr/>
        <p:nvPr/>
      </p:nvGrpSpPr>
      <p:grpSpPr>
        <a:xfrm>
          <a:off x="0" y="0"/>
          <a:ext cx="0" cy="0"/>
          <a:chOff x="0" y="0"/>
          <a:chExt cx="0" cy="0"/>
        </a:xfrm>
      </p:grpSpPr>
      <p:sp>
        <p:nvSpPr>
          <p:cNvPr id="151" name="Google Shape;151;p13"/>
          <p:cNvSpPr/>
          <p:nvPr/>
        </p:nvSpPr>
        <p:spPr>
          <a:xfrm>
            <a:off x="442395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3"/>
          <p:cNvSpPr/>
          <p:nvPr/>
        </p:nvSpPr>
        <p:spPr>
          <a:xfrm>
            <a:off x="442395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3"/>
          <p:cNvSpPr/>
          <p:nvPr/>
        </p:nvSpPr>
        <p:spPr>
          <a:xfrm>
            <a:off x="442395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3"/>
          <p:cNvSpPr/>
          <p:nvPr/>
        </p:nvSpPr>
        <p:spPr>
          <a:xfrm>
            <a:off x="442395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3"/>
          <p:cNvSpPr/>
          <p:nvPr/>
        </p:nvSpPr>
        <p:spPr>
          <a:xfrm>
            <a:off x="442395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3"/>
          <p:cNvSpPr/>
          <p:nvPr/>
        </p:nvSpPr>
        <p:spPr>
          <a:xfrm>
            <a:off x="442395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3"/>
          <p:cNvSpPr/>
          <p:nvPr/>
        </p:nvSpPr>
        <p:spPr>
          <a:xfrm>
            <a:off x="442395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3"/>
          <p:cNvSpPr/>
          <p:nvPr/>
        </p:nvSpPr>
        <p:spPr>
          <a:xfrm>
            <a:off x="442395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3"/>
          <p:cNvSpPr/>
          <p:nvPr/>
        </p:nvSpPr>
        <p:spPr>
          <a:xfrm>
            <a:off x="442395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3"/>
          <p:cNvSpPr/>
          <p:nvPr/>
        </p:nvSpPr>
        <p:spPr>
          <a:xfrm>
            <a:off x="442395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3"/>
          <p:cNvSpPr/>
          <p:nvPr/>
        </p:nvSpPr>
        <p:spPr>
          <a:xfrm>
            <a:off x="442395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3"/>
          <p:cNvSpPr/>
          <p:nvPr/>
        </p:nvSpPr>
        <p:spPr>
          <a:xfrm>
            <a:off x="442395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3"/>
          <p:cNvSpPr/>
          <p:nvPr/>
        </p:nvSpPr>
        <p:spPr>
          <a:xfrm>
            <a:off x="4572000" y="-125"/>
            <a:ext cx="4572000" cy="5143500"/>
          </a:xfrm>
          <a:prstGeom prst="rect">
            <a:avLst/>
          </a:prstGeom>
          <a:solidFill>
            <a:srgbClr val="E7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3"/>
          <p:cNvSpPr txBox="1">
            <a:spLocks noGrp="1"/>
          </p:cNvSpPr>
          <p:nvPr>
            <p:ph type="title"/>
          </p:nvPr>
        </p:nvSpPr>
        <p:spPr>
          <a:xfrm>
            <a:off x="1893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5" name="Google Shape;165;p13"/>
          <p:cNvSpPr txBox="1">
            <a:spLocks noGrp="1"/>
          </p:cNvSpPr>
          <p:nvPr>
            <p:ph type="subTitle" idx="1"/>
          </p:nvPr>
        </p:nvSpPr>
        <p:spPr>
          <a:xfrm>
            <a:off x="1893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6" name="Google Shape;166;p13"/>
          <p:cNvSpPr txBox="1">
            <a:spLocks noGrp="1"/>
          </p:cNvSpPr>
          <p:nvPr>
            <p:ph type="body" idx="2"/>
          </p:nvPr>
        </p:nvSpPr>
        <p:spPr>
          <a:xfrm>
            <a:off x="50157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67"/>
        <p:cNvGrpSpPr/>
        <p:nvPr/>
      </p:nvGrpSpPr>
      <p:grpSpPr>
        <a:xfrm>
          <a:off x="0" y="0"/>
          <a:ext cx="0" cy="0"/>
          <a:chOff x="0" y="0"/>
          <a:chExt cx="0" cy="0"/>
        </a:xfrm>
      </p:grpSpPr>
      <p:sp>
        <p:nvSpPr>
          <p:cNvPr id="168" name="Google Shape;168;p14"/>
          <p:cNvSpPr txBox="1">
            <a:spLocks noGrp="1"/>
          </p:cNvSpPr>
          <p:nvPr>
            <p:ph type="body" idx="1"/>
          </p:nvPr>
        </p:nvSpPr>
        <p:spPr>
          <a:xfrm>
            <a:off x="311700" y="41171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169" name="Google Shape;169;p14"/>
          <p:cNvSpPr/>
          <p:nvPr/>
        </p:nvSpPr>
        <p:spPr>
          <a:xfrm>
            <a:off x="311695" y="4722275"/>
            <a:ext cx="1310700" cy="1134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p:nvPr/>
        </p:nvSpPr>
        <p:spPr>
          <a:xfrm>
            <a:off x="1622515" y="4722275"/>
            <a:ext cx="1310700" cy="1134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4"/>
          <p:cNvSpPr/>
          <p:nvPr/>
        </p:nvSpPr>
        <p:spPr>
          <a:xfrm>
            <a:off x="2933336" y="4722275"/>
            <a:ext cx="1310700" cy="1134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4"/>
          <p:cNvSpPr/>
          <p:nvPr/>
        </p:nvSpPr>
        <p:spPr>
          <a:xfrm>
            <a:off x="4244185" y="4722275"/>
            <a:ext cx="1310700" cy="1134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rgbClr val="E7FBFF"/>
        </a:solidFill>
        <a:effectLst/>
      </p:bgPr>
    </p:bg>
    <p:spTree>
      <p:nvGrpSpPr>
        <p:cNvPr id="1" name="Shape 173"/>
        <p:cNvGrpSpPr/>
        <p:nvPr/>
      </p:nvGrpSpPr>
      <p:grpSpPr>
        <a:xfrm>
          <a:off x="0" y="0"/>
          <a:ext cx="0" cy="0"/>
          <a:chOff x="0" y="0"/>
          <a:chExt cx="0" cy="0"/>
        </a:xfrm>
      </p:grpSpPr>
      <p:sp>
        <p:nvSpPr>
          <p:cNvPr id="174" name="Google Shape;174;p15"/>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75" name="Google Shape;175;p15"/>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76" name="Google Shape;176;p15"/>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5"/>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5"/>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180"/>
        <p:cNvGrpSpPr/>
        <p:nvPr/>
      </p:nvGrpSpPr>
      <p:grpSpPr>
        <a:xfrm>
          <a:off x="0" y="0"/>
          <a:ext cx="0" cy="0"/>
          <a:chOff x="0" y="0"/>
          <a:chExt cx="0" cy="0"/>
        </a:xfrm>
      </p:grpSpPr>
      <p:sp>
        <p:nvSpPr>
          <p:cNvPr id="181" name="Google Shape;181;p16"/>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82" name="Google Shape;182;p1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83" name="Google Shape;183;p16"/>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6"/>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6"/>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6"/>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E7FBFF"/>
        </a:solidFill>
        <a:effectLst/>
      </p:bgPr>
    </p:bg>
    <p:spTree>
      <p:nvGrpSpPr>
        <p:cNvPr id="1" name="Shape 187"/>
        <p:cNvGrpSpPr/>
        <p:nvPr/>
      </p:nvGrpSpPr>
      <p:grpSpPr>
        <a:xfrm>
          <a:off x="0" y="0"/>
          <a:ext cx="0" cy="0"/>
          <a:chOff x="0" y="0"/>
          <a:chExt cx="0" cy="0"/>
        </a:xfrm>
      </p:grpSpPr>
      <p:sp>
        <p:nvSpPr>
          <p:cNvPr id="188" name="Google Shape;188;p17"/>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7"/>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1">
  <p:cSld name="BLANK_1">
    <p:bg>
      <p:bgPr>
        <a:solidFill>
          <a:schemeClr val="lt1"/>
        </a:solidFill>
        <a:effectLst/>
      </p:bgPr>
    </p:bg>
    <p:spTree>
      <p:nvGrpSpPr>
        <p:cNvPr id="1" name="Shape 192"/>
        <p:cNvGrpSpPr/>
        <p:nvPr/>
      </p:nvGrpSpPr>
      <p:grpSpPr>
        <a:xfrm>
          <a:off x="0" y="0"/>
          <a:ext cx="0" cy="0"/>
          <a:chOff x="0" y="0"/>
          <a:chExt cx="0" cy="0"/>
        </a:xfrm>
      </p:grpSpPr>
      <p:sp>
        <p:nvSpPr>
          <p:cNvPr id="193" name="Google Shape;193;p18"/>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8"/>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8"/>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8"/>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rgbClr val="E7FBFF"/>
        </a:solidFill>
        <a:effectLst/>
      </p:bgPr>
    </p:bg>
    <p:spTree>
      <p:nvGrpSpPr>
        <p:cNvPr id="1" name="Shape 24"/>
        <p:cNvGrpSpPr/>
        <p:nvPr/>
      </p:nvGrpSpPr>
      <p:grpSpPr>
        <a:xfrm>
          <a:off x="0" y="0"/>
          <a:ext cx="0" cy="0"/>
          <a:chOff x="0" y="0"/>
          <a:chExt cx="0" cy="0"/>
        </a:xfrm>
      </p:grpSpPr>
      <p:sp>
        <p:nvSpPr>
          <p:cNvPr id="25" name="Google Shape;2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Font typeface="Roboto"/>
              <a:buNone/>
              <a:defRPr sz="3600" b="1">
                <a:latin typeface="Roboto"/>
                <a:ea typeface="Roboto"/>
                <a:cs typeface="Roboto"/>
                <a:sym typeface="Roboto"/>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6" name="Google Shape;26;p3"/>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1">
  <p:cSld name="SECTION_HEADER_1">
    <p:bg>
      <p:bgPr>
        <a:solidFill>
          <a:schemeClr val="lt1"/>
        </a:solidFill>
        <a:effectLst/>
      </p:bgPr>
    </p:bg>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Font typeface="Roboto"/>
              <a:buNone/>
              <a:defRPr sz="3600" b="1">
                <a:latin typeface="Roboto"/>
                <a:ea typeface="Roboto"/>
                <a:cs typeface="Roboto"/>
                <a:sym typeface="Roboto"/>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2" name="Google Shape;32;p4"/>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E7FBFF"/>
        </a:solidFill>
        <a:effectLst/>
      </p:bgPr>
    </p:bg>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8" name="Google Shape;38;p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9" name="Google Shape;39;p5"/>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5"/>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1">
  <p:cSld name="TITLE_AND_BODY_1">
    <p:bg>
      <p:bgPr>
        <a:solidFill>
          <a:schemeClr val="lt1"/>
        </a:solidFill>
        <a:effectLst/>
      </p:bgPr>
    </p:bg>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5" name="Google Shape;45;p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6" name="Google Shape;46;p6"/>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6"/>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6"/>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6"/>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1 1 1 1">
  <p:cSld name="TITLE_AND_BODY_1_1_1_1">
    <p:bg>
      <p:bgPr>
        <a:solidFill>
          <a:srgbClr val="E7FBFF"/>
        </a:solidFill>
        <a:effectLst/>
      </p:bgPr>
    </p:bg>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705650" y="445025"/>
            <a:ext cx="81270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p7"/>
          <p:cNvSpPr txBox="1">
            <a:spLocks noGrp="1"/>
          </p:cNvSpPr>
          <p:nvPr>
            <p:ph type="body" idx="1"/>
          </p:nvPr>
        </p:nvSpPr>
        <p:spPr>
          <a:xfrm>
            <a:off x="705650" y="1152475"/>
            <a:ext cx="81270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53" name="Google Shape;53;p7"/>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7"/>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7"/>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7"/>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7"/>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7"/>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7"/>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7"/>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7"/>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lt1"/>
        </a:solidFill>
        <a:effectLst/>
      </p:bgPr>
    </p:bg>
    <p:spTree>
      <p:nvGrpSpPr>
        <p:cNvPr id="1" name="Shape 65"/>
        <p:cNvGrpSpPr/>
        <p:nvPr/>
      </p:nvGrpSpPr>
      <p:grpSpPr>
        <a:xfrm>
          <a:off x="0" y="0"/>
          <a:ext cx="0" cy="0"/>
          <a:chOff x="0" y="0"/>
          <a:chExt cx="0" cy="0"/>
        </a:xfrm>
      </p:grpSpPr>
      <p:sp>
        <p:nvSpPr>
          <p:cNvPr id="66" name="Google Shape;66;p8"/>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7" name="Google Shape;67;p8"/>
          <p:cNvSpPr txBox="1">
            <a:spLocks noGrp="1"/>
          </p:cNvSpPr>
          <p:nvPr>
            <p:ph type="body" idx="1"/>
          </p:nvPr>
        </p:nvSpPr>
        <p:spPr>
          <a:xfrm>
            <a:off x="705650"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8" name="Google Shape;68;p8"/>
          <p:cNvSpPr txBox="1">
            <a:spLocks noGrp="1"/>
          </p:cNvSpPr>
          <p:nvPr>
            <p:ph type="body" idx="2"/>
          </p:nvPr>
        </p:nvSpPr>
        <p:spPr>
          <a:xfrm>
            <a:off x="5017335"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9" name="Google Shape;69;p8"/>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8"/>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9"/>
          <p:cNvSpPr txBox="1">
            <a:spLocks noGrp="1"/>
          </p:cNvSpPr>
          <p:nvPr>
            <p:ph type="title"/>
          </p:nvPr>
        </p:nvSpPr>
        <p:spPr>
          <a:xfrm>
            <a:off x="705650" y="445025"/>
            <a:ext cx="77667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3" name="Google Shape;83;p9"/>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9"/>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9"/>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9"/>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9"/>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9"/>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9"/>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9"/>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9"/>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9"/>
          <p:cNvSpPr/>
          <p:nvPr/>
        </p:nvSpPr>
        <p:spPr>
          <a:xfrm>
            <a:off x="884790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9"/>
          <p:cNvSpPr/>
          <p:nvPr/>
        </p:nvSpPr>
        <p:spPr>
          <a:xfrm>
            <a:off x="884790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884790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884790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p:nvPr/>
        </p:nvSpPr>
        <p:spPr>
          <a:xfrm>
            <a:off x="884790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9"/>
          <p:cNvSpPr/>
          <p:nvPr/>
        </p:nvSpPr>
        <p:spPr>
          <a:xfrm>
            <a:off x="884790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9"/>
          <p:cNvSpPr/>
          <p:nvPr/>
        </p:nvSpPr>
        <p:spPr>
          <a:xfrm>
            <a:off x="884790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9"/>
          <p:cNvSpPr/>
          <p:nvPr/>
        </p:nvSpPr>
        <p:spPr>
          <a:xfrm>
            <a:off x="884790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9"/>
          <p:cNvSpPr/>
          <p:nvPr/>
        </p:nvSpPr>
        <p:spPr>
          <a:xfrm>
            <a:off x="884790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9"/>
          <p:cNvSpPr/>
          <p:nvPr/>
        </p:nvSpPr>
        <p:spPr>
          <a:xfrm>
            <a:off x="884790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9"/>
          <p:cNvSpPr/>
          <p:nvPr/>
        </p:nvSpPr>
        <p:spPr>
          <a:xfrm>
            <a:off x="884790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9"/>
          <p:cNvSpPr/>
          <p:nvPr/>
        </p:nvSpPr>
        <p:spPr>
          <a:xfrm>
            <a:off x="884790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7"/>
        <p:cNvGrpSpPr/>
        <p:nvPr/>
      </p:nvGrpSpPr>
      <p:grpSpPr>
        <a:xfrm>
          <a:off x="0" y="0"/>
          <a:ext cx="0" cy="0"/>
          <a:chOff x="0" y="0"/>
          <a:chExt cx="0" cy="0"/>
        </a:xfrm>
      </p:grpSpPr>
      <p:sp>
        <p:nvSpPr>
          <p:cNvPr id="108" name="Google Shape;108;p10"/>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09" name="Google Shape;109;p1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10" name="Google Shape;110;p10"/>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0"/>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0"/>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0"/>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0"/>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0"/>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0"/>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0"/>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Roboto"/>
              <a:buNone/>
              <a:defRPr sz="2800" b="1">
                <a:solidFill>
                  <a:schemeClr val="dk1"/>
                </a:solidFill>
                <a:latin typeface="Roboto"/>
                <a:ea typeface="Roboto"/>
                <a:cs typeface="Roboto"/>
                <a:sym typeface="Robo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Barlow"/>
              <a:buChar char="●"/>
              <a:defRPr sz="1800">
                <a:solidFill>
                  <a:schemeClr val="dk2"/>
                </a:solidFill>
                <a:latin typeface="Barlow"/>
                <a:ea typeface="Barlow"/>
                <a:cs typeface="Barlow"/>
                <a:sym typeface="Barlow"/>
              </a:defRPr>
            </a:lvl1pPr>
            <a:lvl2pPr marL="914400" lvl="1"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2pPr>
            <a:lvl3pPr marL="1371600" lvl="2"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3pPr>
            <a:lvl4pPr marL="1828800" lvl="3"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4pPr>
            <a:lvl5pPr marL="2286000" lvl="4"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5pPr>
            <a:lvl6pPr marL="2743200" lvl="5"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6pPr>
            <a:lvl7pPr marL="3200400" lvl="6"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7pPr>
            <a:lvl8pPr marL="3657600" lvl="7"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8pPr>
            <a:lvl9pPr marL="4114800" lvl="8"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law.lis.virginia.gov/vacode/title22.1/chapter14/section22.1-275.1/"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www.k12albemarle.org/our-departments/school-health-services/school-health-advisory-board-info"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stopthebleedcoalition.org/"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lis.virginia.gov/bill-details/20251/HB1700"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9"/>
          <p:cNvSpPr txBox="1">
            <a:spLocks noGrp="1"/>
          </p:cNvSpPr>
          <p:nvPr>
            <p:ph type="ctrTitle"/>
          </p:nvPr>
        </p:nvSpPr>
        <p:spPr>
          <a:xfrm>
            <a:off x="690008" y="303525"/>
            <a:ext cx="7764000" cy="2052600"/>
          </a:xfrm>
          <a:prstGeom prst="rect">
            <a:avLst/>
          </a:prstGeom>
        </p:spPr>
        <p:txBody>
          <a:bodyPr spcFirstLastPara="1" wrap="square" lIns="91425" tIns="91425" rIns="91425" bIns="91425" anchor="b" anchorCtr="0">
            <a:noAutofit/>
          </a:bodyPr>
          <a:lstStyle/>
          <a:p>
            <a:pPr marL="0" lvl="0" indent="0" algn="l" rtl="0">
              <a:lnSpc>
                <a:spcPct val="90000"/>
              </a:lnSpc>
              <a:spcBef>
                <a:spcPts val="0"/>
              </a:spcBef>
              <a:spcAft>
                <a:spcPts val="0"/>
              </a:spcAft>
              <a:buSzPts val="990"/>
              <a:buNone/>
            </a:pPr>
            <a:r>
              <a:rPr lang="en" sz="5610"/>
              <a:t>School Health Advisory Board Report</a:t>
            </a:r>
            <a:endParaRPr sz="4080"/>
          </a:p>
        </p:txBody>
      </p:sp>
      <p:sp>
        <p:nvSpPr>
          <p:cNvPr id="202" name="Google Shape;202;p19"/>
          <p:cNvSpPr txBox="1">
            <a:spLocks noGrp="1"/>
          </p:cNvSpPr>
          <p:nvPr>
            <p:ph type="subTitle" idx="1"/>
          </p:nvPr>
        </p:nvSpPr>
        <p:spPr>
          <a:xfrm>
            <a:off x="690001" y="2356125"/>
            <a:ext cx="7764000" cy="792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December 11, 2025</a:t>
            </a:r>
            <a:endParaRPr/>
          </a:p>
        </p:txBody>
      </p:sp>
      <p:pic>
        <p:nvPicPr>
          <p:cNvPr id="203" name="Google Shape;203;p19"/>
          <p:cNvPicPr preferRelativeResize="0"/>
          <p:nvPr/>
        </p:nvPicPr>
        <p:blipFill>
          <a:blip r:embed="rId3">
            <a:alphaModFix/>
          </a:blip>
          <a:stretch>
            <a:fillRect/>
          </a:stretch>
        </p:blipFill>
        <p:spPr>
          <a:xfrm>
            <a:off x="690000" y="3050650"/>
            <a:ext cx="2298601" cy="11513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Self Carry Rescue Seizure Medication - VSBA Draft Policy</a:t>
            </a:r>
            <a:endParaRPr/>
          </a:p>
        </p:txBody>
      </p:sp>
      <p:sp>
        <p:nvSpPr>
          <p:cNvPr id="282" name="Google Shape;282;p28"/>
          <p:cNvSpPr txBox="1">
            <a:spLocks noGrp="1"/>
          </p:cNvSpPr>
          <p:nvPr>
            <p:ph type="body" idx="1"/>
          </p:nvPr>
        </p:nvSpPr>
        <p:spPr>
          <a:xfrm>
            <a:off x="311700" y="1017725"/>
            <a:ext cx="8520600" cy="39078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en" sz="1900">
                <a:solidFill>
                  <a:schemeClr val="dk1"/>
                </a:solidFill>
              </a:rPr>
              <a:t>SHAB </a:t>
            </a:r>
            <a:r>
              <a:rPr lang="en" sz="1900" b="1" u="sng">
                <a:solidFill>
                  <a:schemeClr val="dk1"/>
                </a:solidFill>
              </a:rPr>
              <a:t>does not</a:t>
            </a:r>
            <a:r>
              <a:rPr lang="en" sz="1900">
                <a:solidFill>
                  <a:schemeClr val="dk1"/>
                </a:solidFill>
              </a:rPr>
              <a:t> recommend policy be adopted at this time.  Certain students with IEPs may be able to have this medication available, but  board does not recommend that all students be granted this privilege. </a:t>
            </a:r>
            <a:endParaRPr sz="1900">
              <a:solidFill>
                <a:schemeClr val="dk1"/>
              </a:solidFill>
            </a:endParaRPr>
          </a:p>
          <a:p>
            <a:pPr marL="914400" lvl="1" indent="-349250" algn="l" rtl="0">
              <a:spcBef>
                <a:spcPts val="1200"/>
              </a:spcBef>
              <a:spcAft>
                <a:spcPts val="0"/>
              </a:spcAft>
              <a:buClr>
                <a:schemeClr val="dk1"/>
              </a:buClr>
              <a:buSzPts val="1900"/>
              <a:buChar char="○"/>
            </a:pPr>
            <a:r>
              <a:rPr lang="en" sz="1900">
                <a:solidFill>
                  <a:schemeClr val="dk1"/>
                </a:solidFill>
              </a:rPr>
              <a:t>Typically prescribed for seizures lasting &gt; 3 to 5 minutes</a:t>
            </a:r>
            <a:endParaRPr sz="1900">
              <a:solidFill>
                <a:schemeClr val="dk1"/>
              </a:solidFill>
            </a:endParaRPr>
          </a:p>
          <a:p>
            <a:pPr marL="914400" lvl="1" indent="-349250" algn="l" rtl="0">
              <a:spcBef>
                <a:spcPts val="0"/>
              </a:spcBef>
              <a:spcAft>
                <a:spcPts val="0"/>
              </a:spcAft>
              <a:buClr>
                <a:schemeClr val="dk1"/>
              </a:buClr>
              <a:buSzPts val="1900"/>
              <a:buChar char="○"/>
            </a:pPr>
            <a:r>
              <a:rPr lang="en" sz="1900">
                <a:solidFill>
                  <a:schemeClr val="dk1"/>
                </a:solidFill>
              </a:rPr>
              <a:t>Students having seizures will not be able to self-administer</a:t>
            </a:r>
            <a:endParaRPr sz="1900">
              <a:solidFill>
                <a:schemeClr val="dk1"/>
              </a:solidFill>
            </a:endParaRPr>
          </a:p>
          <a:p>
            <a:pPr marL="914400" lvl="1" indent="-349250" algn="l" rtl="0">
              <a:spcBef>
                <a:spcPts val="0"/>
              </a:spcBef>
              <a:spcAft>
                <a:spcPts val="0"/>
              </a:spcAft>
              <a:buClr>
                <a:schemeClr val="dk1"/>
              </a:buClr>
              <a:buSzPts val="1900"/>
              <a:buChar char="○"/>
            </a:pPr>
            <a:r>
              <a:rPr lang="en" sz="1900">
                <a:solidFill>
                  <a:schemeClr val="dk1"/>
                </a:solidFill>
              </a:rPr>
              <a:t>Medication is a controlled substance with chain of custody requirements</a:t>
            </a:r>
            <a:endParaRPr sz="1900">
              <a:solidFill>
                <a:schemeClr val="dk1"/>
              </a:solidFill>
            </a:endParaRPr>
          </a:p>
          <a:p>
            <a:pPr marL="914400" lvl="1" indent="-349250" algn="l" rtl="0">
              <a:spcBef>
                <a:spcPts val="0"/>
              </a:spcBef>
              <a:spcAft>
                <a:spcPts val="0"/>
              </a:spcAft>
              <a:buClr>
                <a:schemeClr val="dk1"/>
              </a:buClr>
              <a:buSzPts val="1900"/>
              <a:buChar char="○"/>
            </a:pPr>
            <a:r>
              <a:rPr lang="en" sz="1900">
                <a:solidFill>
                  <a:schemeClr val="dk1"/>
                </a:solidFill>
              </a:rPr>
              <a:t>Has abuse potential</a:t>
            </a:r>
            <a:endParaRPr sz="1900">
              <a:solidFill>
                <a:schemeClr val="dk1"/>
              </a:solidFill>
            </a:endParaRPr>
          </a:p>
          <a:p>
            <a:pPr marL="914400" lvl="1" indent="-349250" algn="l" rtl="0">
              <a:spcBef>
                <a:spcPts val="0"/>
              </a:spcBef>
              <a:spcAft>
                <a:spcPts val="0"/>
              </a:spcAft>
              <a:buClr>
                <a:schemeClr val="dk1"/>
              </a:buClr>
              <a:buSzPts val="1900"/>
              <a:buChar char="○"/>
            </a:pPr>
            <a:r>
              <a:rPr lang="en" sz="1900">
                <a:solidFill>
                  <a:schemeClr val="dk1"/>
                </a:solidFill>
              </a:rPr>
              <a:t>Could harm students if consumed in a manner not prescribed and could be compounded if student also consumed other substances</a:t>
            </a:r>
            <a:endParaRPr sz="1900">
              <a:solidFill>
                <a:schemeClr val="dk1"/>
              </a:solidFill>
            </a:endParaRPr>
          </a:p>
          <a:p>
            <a:pPr marL="914400" lvl="1" indent="-349250" algn="l" rtl="0">
              <a:spcBef>
                <a:spcPts val="0"/>
              </a:spcBef>
              <a:spcAft>
                <a:spcPts val="0"/>
              </a:spcAft>
              <a:buClr>
                <a:schemeClr val="dk1"/>
              </a:buClr>
              <a:buSzPts val="1900"/>
              <a:buChar char="○"/>
            </a:pPr>
            <a:r>
              <a:rPr lang="en" sz="1900">
                <a:solidFill>
                  <a:schemeClr val="dk1"/>
                </a:solidFill>
              </a:rPr>
              <a:t>Will revisit adoption after learning about the experiences of school divisions who adopt it</a:t>
            </a:r>
            <a:endParaRPr sz="19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Opioid Overdose Response Training</a:t>
            </a:r>
            <a:endParaRPr/>
          </a:p>
        </p:txBody>
      </p:sp>
      <p:sp>
        <p:nvSpPr>
          <p:cNvPr id="288" name="Google Shape;288;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a:t>SHAB endorses partnership with UVa’s Department of Anesthesiology Office of Pain Management and Opioid Stewardship for:</a:t>
            </a:r>
            <a:endParaRPr sz="2400"/>
          </a:p>
          <a:p>
            <a:pPr marL="914400" lvl="0" indent="-381000" algn="l" rtl="0">
              <a:spcBef>
                <a:spcPts val="1200"/>
              </a:spcBef>
              <a:spcAft>
                <a:spcPts val="0"/>
              </a:spcAft>
              <a:buSzPts val="2400"/>
              <a:buChar char="●"/>
            </a:pPr>
            <a:r>
              <a:rPr lang="en" sz="2400"/>
              <a:t>Ongoing training for school personnel</a:t>
            </a:r>
            <a:endParaRPr sz="2400"/>
          </a:p>
          <a:p>
            <a:pPr marL="914400" lvl="0" indent="-381000" algn="l" rtl="0">
              <a:spcBef>
                <a:spcPts val="0"/>
              </a:spcBef>
              <a:spcAft>
                <a:spcPts val="0"/>
              </a:spcAft>
              <a:buSzPts val="2400"/>
              <a:buChar char="●"/>
            </a:pPr>
            <a:r>
              <a:rPr lang="en" sz="2400"/>
              <a:t>Offering training for interested students and parent groups</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Other SHAB Recommendations</a:t>
            </a:r>
            <a:endParaRPr/>
          </a:p>
        </p:txBody>
      </p:sp>
      <p:sp>
        <p:nvSpPr>
          <p:cNvPr id="294" name="Google Shape;294;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SzPts val="2400"/>
              <a:buChar char="●"/>
            </a:pPr>
            <a:r>
              <a:rPr lang="en" sz="2400"/>
              <a:t>Recommends flu vaccines for students </a:t>
            </a:r>
            <a:endParaRPr sz="2400"/>
          </a:p>
          <a:p>
            <a:pPr marL="457200" lvl="0" indent="-381000" algn="l" rtl="0">
              <a:spcBef>
                <a:spcPts val="0"/>
              </a:spcBef>
              <a:spcAft>
                <a:spcPts val="0"/>
              </a:spcAft>
              <a:buSzPts val="2400"/>
              <a:buChar char="●"/>
            </a:pPr>
            <a:r>
              <a:rPr lang="en" sz="2400"/>
              <a:t>Encourages parents to discuss other recommended vaccines with their doctor</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1"/>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a:t>Questions/Discussion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0"/>
          <p:cNvSpPr txBox="1">
            <a:spLocks noGrp="1"/>
          </p:cNvSpPr>
          <p:nvPr>
            <p:ph type="title"/>
          </p:nvPr>
        </p:nvSpPr>
        <p:spPr>
          <a:xfrm>
            <a:off x="311700" y="98400"/>
            <a:ext cx="2808000" cy="755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Agenda</a:t>
            </a:r>
            <a:endParaRPr/>
          </a:p>
        </p:txBody>
      </p:sp>
      <p:sp>
        <p:nvSpPr>
          <p:cNvPr id="209" name="Google Shape;209;p20"/>
          <p:cNvSpPr/>
          <p:nvPr/>
        </p:nvSpPr>
        <p:spPr>
          <a:xfrm>
            <a:off x="311700" y="1512450"/>
            <a:ext cx="447000" cy="510000"/>
          </a:xfrm>
          <a:prstGeom prst="rect">
            <a:avLst/>
          </a:prstGeom>
          <a:solidFill>
            <a:srgbClr val="023E8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1</a:t>
            </a:r>
            <a:endParaRPr sz="2200" b="1">
              <a:solidFill>
                <a:schemeClr val="lt1"/>
              </a:solidFill>
              <a:latin typeface="Roboto"/>
              <a:ea typeface="Roboto"/>
              <a:cs typeface="Roboto"/>
              <a:sym typeface="Roboto"/>
            </a:endParaRPr>
          </a:p>
        </p:txBody>
      </p:sp>
      <p:sp>
        <p:nvSpPr>
          <p:cNvPr id="210" name="Google Shape;210;p20"/>
          <p:cNvSpPr/>
          <p:nvPr/>
        </p:nvSpPr>
        <p:spPr>
          <a:xfrm>
            <a:off x="311700" y="2487825"/>
            <a:ext cx="447000" cy="510000"/>
          </a:xfrm>
          <a:prstGeom prst="rect">
            <a:avLst/>
          </a:prstGeom>
          <a:solidFill>
            <a:srgbClr val="0077B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2</a:t>
            </a:r>
            <a:endParaRPr sz="2200" b="1">
              <a:solidFill>
                <a:schemeClr val="lt1"/>
              </a:solidFill>
              <a:latin typeface="Roboto"/>
              <a:ea typeface="Roboto"/>
              <a:cs typeface="Roboto"/>
              <a:sym typeface="Roboto"/>
            </a:endParaRPr>
          </a:p>
        </p:txBody>
      </p:sp>
      <p:sp>
        <p:nvSpPr>
          <p:cNvPr id="211" name="Google Shape;211;p20"/>
          <p:cNvSpPr txBox="1">
            <a:spLocks noGrp="1"/>
          </p:cNvSpPr>
          <p:nvPr>
            <p:ph type="body" idx="1"/>
          </p:nvPr>
        </p:nvSpPr>
        <p:spPr>
          <a:xfrm>
            <a:off x="821575" y="3340350"/>
            <a:ext cx="28080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Cardiac Arrest Plan</a:t>
            </a:r>
            <a:br>
              <a:rPr lang="en" sz="1400" b="1"/>
            </a:br>
            <a:r>
              <a:rPr lang="en"/>
              <a:t>A review of requirements and what is in place already.</a:t>
            </a:r>
            <a:endParaRPr/>
          </a:p>
        </p:txBody>
      </p:sp>
      <p:sp>
        <p:nvSpPr>
          <p:cNvPr id="212" name="Google Shape;212;p20"/>
          <p:cNvSpPr/>
          <p:nvPr/>
        </p:nvSpPr>
        <p:spPr>
          <a:xfrm>
            <a:off x="311700" y="3463200"/>
            <a:ext cx="447000" cy="510000"/>
          </a:xfrm>
          <a:prstGeom prst="rect">
            <a:avLst/>
          </a:prstGeom>
          <a:solidFill>
            <a:srgbClr val="0096C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3</a:t>
            </a:r>
            <a:endParaRPr sz="2200" b="1">
              <a:solidFill>
                <a:schemeClr val="lt1"/>
              </a:solidFill>
              <a:latin typeface="Roboto"/>
              <a:ea typeface="Roboto"/>
              <a:cs typeface="Roboto"/>
              <a:sym typeface="Roboto"/>
            </a:endParaRPr>
          </a:p>
        </p:txBody>
      </p:sp>
      <p:sp>
        <p:nvSpPr>
          <p:cNvPr id="213" name="Google Shape;213;p20"/>
          <p:cNvSpPr/>
          <p:nvPr/>
        </p:nvSpPr>
        <p:spPr>
          <a:xfrm>
            <a:off x="3916925" y="1512450"/>
            <a:ext cx="447000" cy="510000"/>
          </a:xfrm>
          <a:prstGeom prst="rect">
            <a:avLst/>
          </a:prstGeom>
          <a:solidFill>
            <a:srgbClr val="00B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4</a:t>
            </a:r>
            <a:endParaRPr sz="2200" b="1">
              <a:solidFill>
                <a:schemeClr val="lt1"/>
              </a:solidFill>
              <a:latin typeface="Roboto"/>
              <a:ea typeface="Roboto"/>
              <a:cs typeface="Roboto"/>
              <a:sym typeface="Roboto"/>
            </a:endParaRPr>
          </a:p>
        </p:txBody>
      </p:sp>
      <p:sp>
        <p:nvSpPr>
          <p:cNvPr id="214" name="Google Shape;214;p20"/>
          <p:cNvSpPr/>
          <p:nvPr/>
        </p:nvSpPr>
        <p:spPr>
          <a:xfrm>
            <a:off x="3916925" y="2487825"/>
            <a:ext cx="447000" cy="510000"/>
          </a:xfrm>
          <a:prstGeom prst="rect">
            <a:avLst/>
          </a:prstGeom>
          <a:solidFill>
            <a:srgbClr val="023E8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5</a:t>
            </a:r>
            <a:endParaRPr sz="2200" b="1">
              <a:solidFill>
                <a:schemeClr val="lt1"/>
              </a:solidFill>
              <a:latin typeface="Roboto"/>
              <a:ea typeface="Roboto"/>
              <a:cs typeface="Roboto"/>
              <a:sym typeface="Roboto"/>
            </a:endParaRPr>
          </a:p>
        </p:txBody>
      </p:sp>
      <p:sp>
        <p:nvSpPr>
          <p:cNvPr id="215" name="Google Shape;215;p20"/>
          <p:cNvSpPr/>
          <p:nvPr/>
        </p:nvSpPr>
        <p:spPr>
          <a:xfrm>
            <a:off x="3916925" y="3463200"/>
            <a:ext cx="447000" cy="510000"/>
          </a:xfrm>
          <a:prstGeom prst="rect">
            <a:avLst/>
          </a:prstGeom>
          <a:solidFill>
            <a:srgbClr val="0077B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Roboto"/>
                <a:ea typeface="Roboto"/>
                <a:cs typeface="Roboto"/>
                <a:sym typeface="Roboto"/>
              </a:rPr>
              <a:t>6</a:t>
            </a:r>
            <a:endParaRPr sz="2200" b="1">
              <a:solidFill>
                <a:schemeClr val="lt1"/>
              </a:solidFill>
              <a:latin typeface="Roboto"/>
              <a:ea typeface="Roboto"/>
              <a:cs typeface="Roboto"/>
              <a:sym typeface="Roboto"/>
            </a:endParaRPr>
          </a:p>
        </p:txBody>
      </p:sp>
      <p:sp>
        <p:nvSpPr>
          <p:cNvPr id="216" name="Google Shape;216;p20"/>
          <p:cNvSpPr txBox="1">
            <a:spLocks noGrp="1"/>
          </p:cNvSpPr>
          <p:nvPr>
            <p:ph type="body" idx="1"/>
          </p:nvPr>
        </p:nvSpPr>
        <p:spPr>
          <a:xfrm>
            <a:off x="821575" y="2364975"/>
            <a:ext cx="28080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Stop the Bleed</a:t>
            </a:r>
            <a:br>
              <a:rPr lang="en" sz="1400" b="1"/>
            </a:br>
            <a:r>
              <a:rPr lang="en"/>
              <a:t>A review of new mandates and direction ahead. </a:t>
            </a:r>
            <a:endParaRPr/>
          </a:p>
        </p:txBody>
      </p:sp>
      <p:sp>
        <p:nvSpPr>
          <p:cNvPr id="217" name="Google Shape;217;p20"/>
          <p:cNvSpPr txBox="1">
            <a:spLocks noGrp="1"/>
          </p:cNvSpPr>
          <p:nvPr>
            <p:ph type="body" idx="1"/>
          </p:nvPr>
        </p:nvSpPr>
        <p:spPr>
          <a:xfrm>
            <a:off x="821575" y="1389600"/>
            <a:ext cx="28080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School Health Advisory Board</a:t>
            </a:r>
            <a:br>
              <a:rPr lang="en" sz="1400" b="1"/>
            </a:br>
            <a:r>
              <a:rPr lang="en"/>
              <a:t>Members and Vacancies. </a:t>
            </a:r>
            <a:endParaRPr/>
          </a:p>
        </p:txBody>
      </p:sp>
      <p:sp>
        <p:nvSpPr>
          <p:cNvPr id="218" name="Google Shape;218;p20"/>
          <p:cNvSpPr txBox="1">
            <a:spLocks noGrp="1"/>
          </p:cNvSpPr>
          <p:nvPr>
            <p:ph type="body" idx="1"/>
          </p:nvPr>
        </p:nvSpPr>
        <p:spPr>
          <a:xfrm>
            <a:off x="4363925" y="1389600"/>
            <a:ext cx="28080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Self-Carry Seizure Medication</a:t>
            </a:r>
            <a:br>
              <a:rPr lang="en" sz="1400" b="1"/>
            </a:br>
            <a:r>
              <a:rPr lang="en"/>
              <a:t>SHAB Recommendations on policy recommendation use in Virginia.</a:t>
            </a:r>
            <a:endParaRPr/>
          </a:p>
        </p:txBody>
      </p:sp>
      <p:sp>
        <p:nvSpPr>
          <p:cNvPr id="219" name="Google Shape;219;p20"/>
          <p:cNvSpPr txBox="1">
            <a:spLocks noGrp="1"/>
          </p:cNvSpPr>
          <p:nvPr>
            <p:ph type="body" idx="1"/>
          </p:nvPr>
        </p:nvSpPr>
        <p:spPr>
          <a:xfrm>
            <a:off x="4363925" y="2364975"/>
            <a:ext cx="31251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Opioid Overdose Response Training</a:t>
            </a:r>
            <a:br>
              <a:rPr lang="en" sz="1400" b="1"/>
            </a:br>
            <a:r>
              <a:rPr lang="en"/>
              <a:t>SHAB recommendations for continued efforts in Albemarle SChools </a:t>
            </a:r>
            <a:endParaRPr/>
          </a:p>
        </p:txBody>
      </p:sp>
      <p:sp>
        <p:nvSpPr>
          <p:cNvPr id="220" name="Google Shape;220;p20"/>
          <p:cNvSpPr txBox="1">
            <a:spLocks noGrp="1"/>
          </p:cNvSpPr>
          <p:nvPr>
            <p:ph type="body" idx="1"/>
          </p:nvPr>
        </p:nvSpPr>
        <p:spPr>
          <a:xfrm>
            <a:off x="4363925" y="3340350"/>
            <a:ext cx="2808000" cy="7557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1200"/>
              </a:spcAft>
              <a:buNone/>
            </a:pPr>
            <a:r>
              <a:rPr lang="en" sz="1400" b="1"/>
              <a:t>Other Recommendations</a:t>
            </a:r>
            <a:br>
              <a:rPr lang="en" sz="1400" b="1"/>
            </a:br>
            <a:r>
              <a:rPr lang="en"/>
              <a:t>Final SHAB recommendations and closure.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School Health Advisory Board</a:t>
            </a:r>
            <a:endParaRPr/>
          </a:p>
        </p:txBody>
      </p:sp>
      <p:sp>
        <p:nvSpPr>
          <p:cNvPr id="226" name="Google Shape;226;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457200" lvl="0" indent="-369570" algn="l" rtl="0">
              <a:spcBef>
                <a:spcPts val="0"/>
              </a:spcBef>
              <a:spcAft>
                <a:spcPts val="0"/>
              </a:spcAft>
              <a:buSzPct val="100000"/>
              <a:buChar char="●"/>
            </a:pPr>
            <a:r>
              <a:rPr lang="en" sz="2400"/>
              <a:t>Per Virginia law (</a:t>
            </a:r>
            <a:r>
              <a:rPr lang="en" sz="2400" u="sng">
                <a:solidFill>
                  <a:schemeClr val="hlink"/>
                </a:solidFill>
                <a:hlinkClick r:id="rId3"/>
              </a:rPr>
              <a:t>§ 22.1-275.1 </a:t>
            </a:r>
            <a:r>
              <a:rPr lang="en" sz="2400"/>
              <a:t>circa 1990), Albemarle County Public Schools established a school health advisory board (SHAB) consisting of representation from parents, students, health professionals, educators and others. </a:t>
            </a:r>
            <a:endParaRPr sz="2400"/>
          </a:p>
          <a:p>
            <a:pPr marL="457200" lvl="0" indent="-369570" algn="l" rtl="0">
              <a:spcBef>
                <a:spcPts val="0"/>
              </a:spcBef>
              <a:spcAft>
                <a:spcPts val="0"/>
              </a:spcAft>
              <a:buSzPct val="100000"/>
              <a:buChar char="●"/>
            </a:pPr>
            <a:r>
              <a:rPr lang="en" sz="2400"/>
              <a:t>Became optional in 2012 when ACPS determined board was valuable enough to keep. </a:t>
            </a:r>
            <a:endParaRPr sz="2400"/>
          </a:p>
          <a:p>
            <a:pPr marL="457200" lvl="0" indent="-369570" algn="l" rtl="0">
              <a:spcBef>
                <a:spcPts val="0"/>
              </a:spcBef>
              <a:spcAft>
                <a:spcPts val="0"/>
              </a:spcAft>
              <a:buSzPct val="100000"/>
              <a:buChar char="●"/>
            </a:pPr>
            <a:r>
              <a:rPr lang="en" sz="2400"/>
              <a:t>The school health advisory board assists with the development of health policy in the school division and the evaluation of the status of school health, health education, the school environment and health services.</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graphicFrame>
        <p:nvGraphicFramePr>
          <p:cNvPr id="231" name="Google Shape;231;p22"/>
          <p:cNvGraphicFramePr/>
          <p:nvPr/>
        </p:nvGraphicFramePr>
        <p:xfrm>
          <a:off x="367677" y="589882"/>
          <a:ext cx="3000000" cy="3000000"/>
        </p:xfrm>
        <a:graphic>
          <a:graphicData uri="http://schemas.openxmlformats.org/drawingml/2006/table">
            <a:tbl>
              <a:tblPr firstRow="1" firstCol="1" bandRow="1">
                <a:noFill/>
                <a:tableStyleId>{D953DFA3-F359-4496-B190-F72151028F43}</a:tableStyleId>
              </a:tblPr>
              <a:tblGrid>
                <a:gridCol w="1847975">
                  <a:extLst>
                    <a:ext uri="{9D8B030D-6E8A-4147-A177-3AD203B41FA5}">
                      <a16:colId xmlns:a16="http://schemas.microsoft.com/office/drawing/2014/main" val="20000"/>
                    </a:ext>
                  </a:extLst>
                </a:gridCol>
                <a:gridCol w="4056850">
                  <a:extLst>
                    <a:ext uri="{9D8B030D-6E8A-4147-A177-3AD203B41FA5}">
                      <a16:colId xmlns:a16="http://schemas.microsoft.com/office/drawing/2014/main" val="20001"/>
                    </a:ext>
                  </a:extLst>
                </a:gridCol>
                <a:gridCol w="2727000">
                  <a:extLst>
                    <a:ext uri="{9D8B030D-6E8A-4147-A177-3AD203B41FA5}">
                      <a16:colId xmlns:a16="http://schemas.microsoft.com/office/drawing/2014/main" val="20002"/>
                    </a:ext>
                  </a:extLst>
                </a:gridCol>
              </a:tblGrid>
              <a:tr h="256000">
                <a:tc>
                  <a:txBody>
                    <a:bodyPr/>
                    <a:lstStyle/>
                    <a:p>
                      <a:pPr marL="0" marR="0" lvl="0" indent="0" algn="l" rtl="0">
                        <a:lnSpc>
                          <a:spcPct val="115000"/>
                        </a:lnSpc>
                        <a:spcBef>
                          <a:spcPts val="0"/>
                        </a:spcBef>
                        <a:spcAft>
                          <a:spcPts val="0"/>
                        </a:spcAft>
                        <a:buClr>
                          <a:srgbClr val="000000"/>
                        </a:buClr>
                        <a:buSzPts val="1800"/>
                        <a:buFont typeface="Calibri"/>
                        <a:buNone/>
                      </a:pPr>
                      <a:r>
                        <a:rPr lang="en" sz="1800" u="none" strike="noStrike" cap="none"/>
                        <a:t>Name </a:t>
                      </a:r>
                      <a:endParaRPr sz="1800" u="none" strike="noStrike" cap="none">
                        <a:latin typeface="Calibri"/>
                        <a:ea typeface="Calibri"/>
                        <a:cs typeface="Calibri"/>
                        <a:sym typeface="Calibri"/>
                      </a:endParaRPr>
                    </a:p>
                  </a:txBody>
                  <a:tcPr marL="51450" marR="51450" marT="0" marB="0">
                    <a:solidFill>
                      <a:srgbClr val="023E8A"/>
                    </a:solidFill>
                  </a:tcPr>
                </a:tc>
                <a:tc>
                  <a:txBody>
                    <a:bodyPr/>
                    <a:lstStyle/>
                    <a:p>
                      <a:pPr marL="0" marR="0" lvl="0" indent="0" algn="l" rtl="0">
                        <a:lnSpc>
                          <a:spcPct val="115000"/>
                        </a:lnSpc>
                        <a:spcBef>
                          <a:spcPts val="0"/>
                        </a:spcBef>
                        <a:spcAft>
                          <a:spcPts val="0"/>
                        </a:spcAft>
                        <a:buClr>
                          <a:srgbClr val="000000"/>
                        </a:buClr>
                        <a:buSzPts val="1800"/>
                        <a:buFont typeface="Calibri"/>
                        <a:buNone/>
                      </a:pPr>
                      <a:r>
                        <a:rPr lang="en" sz="1800" u="none" strike="noStrike" cap="none"/>
                        <a:t>Affiliation or Title</a:t>
                      </a:r>
                      <a:endParaRPr sz="1800" u="none" strike="noStrike" cap="none">
                        <a:latin typeface="Calibri"/>
                        <a:ea typeface="Calibri"/>
                        <a:cs typeface="Calibri"/>
                        <a:sym typeface="Calibri"/>
                      </a:endParaRPr>
                    </a:p>
                  </a:txBody>
                  <a:tcPr marL="51450" marR="51450" marT="0" marB="0">
                    <a:solidFill>
                      <a:srgbClr val="023E8A"/>
                    </a:solidFill>
                  </a:tcPr>
                </a:tc>
                <a:tc>
                  <a:txBody>
                    <a:bodyPr/>
                    <a:lstStyle/>
                    <a:p>
                      <a:pPr marL="0" marR="0" lvl="0" indent="0" algn="l" rtl="0">
                        <a:lnSpc>
                          <a:spcPct val="115000"/>
                        </a:lnSpc>
                        <a:spcBef>
                          <a:spcPts val="0"/>
                        </a:spcBef>
                        <a:spcAft>
                          <a:spcPts val="0"/>
                        </a:spcAft>
                        <a:buClr>
                          <a:srgbClr val="000000"/>
                        </a:buClr>
                        <a:buSzPts val="1800"/>
                        <a:buFont typeface="Calibri"/>
                        <a:buNone/>
                      </a:pPr>
                      <a:r>
                        <a:rPr lang="en" sz="1800" u="none" strike="noStrike" cap="none"/>
                        <a:t>Magisterial District</a:t>
                      </a:r>
                      <a:endParaRPr sz="1800" u="none" strike="noStrike" cap="none">
                        <a:latin typeface="Calibri"/>
                        <a:ea typeface="Calibri"/>
                        <a:cs typeface="Calibri"/>
                        <a:sym typeface="Calibri"/>
                      </a:endParaRPr>
                    </a:p>
                  </a:txBody>
                  <a:tcPr marL="51450" marR="51450" marT="0" marB="0">
                    <a:solidFill>
                      <a:srgbClr val="023E8A"/>
                    </a:solidFill>
                  </a:tcPr>
                </a:tc>
                <a:extLst>
                  <a:ext uri="{0D108BD9-81ED-4DB2-BD59-A6C34878D82A}">
                    <a16:rowId xmlns:a16="http://schemas.microsoft.com/office/drawing/2014/main" val="10000"/>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Abernathy, Rebecca</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Pediatrician, Asst. Professor UVA School of Medicine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At-Large </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01"/>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Balaban, Lori</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Pediatrician, Albemarle County Medical Society</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Albemarle Medical Association </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02"/>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Callas, Erin</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Nurse Supervisor, Blue Ridge Health Department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Superintendent’s Appointee</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03"/>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Connie Clark</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Injury Prevention Coordinator UVA Trauma Program</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Superintendent’s Appointee</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04"/>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Davis, Kristy</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Industrial Hygienist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White Hall</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05"/>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Ryan Davidson</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Monticello High School Student</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Superintendent’s Appointee</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06"/>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Durham, Nicole</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Environmental Health and Safety Specialist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ACPS Employee</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07"/>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Eagleson, Christine </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Endocrinologist </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Superintendent’s appointee </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08"/>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Gerow, Lila G. </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Former MHS Student, now at UVa</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Student</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09"/>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Gomez, Eileen</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School Health Services Coordinator </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ACPS employee </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10"/>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Kirst, Kevin </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Executive Director of SPED and Special Services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ACPS employee </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11"/>
                  </a:ext>
                </a:extLst>
              </a:tr>
              <a:tr h="19910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Niehaus, Mark</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Family Practice Physician</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Rivanna</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12"/>
                  </a:ext>
                </a:extLst>
              </a:tr>
              <a:tr h="398225">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Emily Pelliccia </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00000"/>
                        </a:lnSpc>
                        <a:spcBef>
                          <a:spcPts val="0"/>
                        </a:spcBef>
                        <a:spcAft>
                          <a:spcPts val="0"/>
                        </a:spcAft>
                        <a:buClr>
                          <a:srgbClr val="000000"/>
                        </a:buClr>
                        <a:buSzPts val="1400"/>
                        <a:buFont typeface="Calibri"/>
                        <a:buNone/>
                      </a:pPr>
                      <a:r>
                        <a:rPr lang="en" sz="1400" b="1" u="none" strike="noStrike" cap="none"/>
                        <a:t>Chief of Community Resilience, </a:t>
                      </a:r>
                      <a:br>
                        <a:rPr lang="en" sz="1400" b="1" u="none" strike="noStrike" cap="none"/>
                      </a:br>
                      <a:r>
                        <a:rPr lang="en" sz="1400" b="1" u="none" strike="noStrike" cap="none"/>
                        <a:t>Albemarle County Fire and Rescue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Albemarle County Employee </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13"/>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Pitsenberger, Christina </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Director, Child Nutrition Program,</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ACPS employee </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14"/>
                  </a:ext>
                </a:extLst>
              </a:tr>
              <a:tr h="22105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Melissa Sabol</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Parent and substitute teacher</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Jack Jouett / Journey </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15"/>
                  </a:ext>
                </a:extLst>
              </a:tr>
              <a:tr h="199100">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Siebert, Chris</a:t>
                      </a:r>
                      <a:endParaRPr sz="1400" u="none" strike="noStrike" cap="none">
                        <a:solidFill>
                          <a:schemeClr val="dk1"/>
                        </a:solidFill>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BMS P.E. Teacher</a:t>
                      </a:r>
                      <a:endParaRPr sz="1400" b="1" u="none" strike="noStrike" cap="none">
                        <a:latin typeface="Calibri"/>
                        <a:ea typeface="Calibri"/>
                        <a:cs typeface="Calibri"/>
                        <a:sym typeface="Calibri"/>
                      </a:endParaRPr>
                    </a:p>
                  </a:txBody>
                  <a:tcPr marL="51450" marR="51450" marT="0" marB="0">
                    <a:solidFill>
                      <a:srgbClr val="E7FBF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ACPS Employee</a:t>
                      </a:r>
                      <a:endParaRPr sz="1400" b="1" u="none" strike="noStrike" cap="none">
                        <a:latin typeface="Calibri"/>
                        <a:ea typeface="Calibri"/>
                        <a:cs typeface="Calibri"/>
                        <a:sym typeface="Calibri"/>
                      </a:endParaRPr>
                    </a:p>
                  </a:txBody>
                  <a:tcPr marL="51450" marR="51450" marT="0" marB="0">
                    <a:solidFill>
                      <a:srgbClr val="E7FBFF"/>
                    </a:solidFill>
                  </a:tcPr>
                </a:tc>
                <a:extLst>
                  <a:ext uri="{0D108BD9-81ED-4DB2-BD59-A6C34878D82A}">
                    <a16:rowId xmlns:a16="http://schemas.microsoft.com/office/drawing/2014/main" val="10016"/>
                  </a:ext>
                </a:extLst>
              </a:tr>
              <a:tr h="398225">
                <a:tc>
                  <a:txBody>
                    <a:bodyPr/>
                    <a:lstStyle/>
                    <a:p>
                      <a:pPr marL="0" marR="0" lvl="0" indent="0" algn="l" rtl="0">
                        <a:lnSpc>
                          <a:spcPct val="115000"/>
                        </a:lnSpc>
                        <a:spcBef>
                          <a:spcPts val="0"/>
                        </a:spcBef>
                        <a:spcAft>
                          <a:spcPts val="0"/>
                        </a:spcAft>
                        <a:buClr>
                          <a:srgbClr val="000000"/>
                        </a:buClr>
                        <a:buSzPts val="1400"/>
                        <a:buFont typeface="Calibri"/>
                        <a:buNone/>
                      </a:pPr>
                      <a:r>
                        <a:rPr lang="en" sz="1400" u="none" strike="noStrike" cap="none">
                          <a:solidFill>
                            <a:schemeClr val="dk1"/>
                          </a:solidFill>
                        </a:rPr>
                        <a:t>Diana Webb</a:t>
                      </a:r>
                      <a:endParaRPr sz="1400" u="none" strike="noStrike" cap="none">
                        <a:solidFill>
                          <a:schemeClr val="dk1"/>
                        </a:solidFill>
                        <a:latin typeface="Calibri"/>
                        <a:ea typeface="Calibri"/>
                        <a:cs typeface="Calibri"/>
                        <a:sym typeface="Calibri"/>
                      </a:endParaRPr>
                    </a:p>
                  </a:txBody>
                  <a:tcPr marL="51450" marR="51450" marT="0" marB="0">
                    <a:solidFill>
                      <a:srgbClr val="CFDEEF"/>
                    </a:solidFill>
                  </a:tcPr>
                </a:tc>
                <a:tc>
                  <a:txBody>
                    <a:bodyPr/>
                    <a:lstStyle/>
                    <a:p>
                      <a:pPr marL="0" marR="0" lvl="0" indent="0" algn="l" rtl="0">
                        <a:spcBef>
                          <a:spcPts val="0"/>
                        </a:spcBef>
                        <a:spcAft>
                          <a:spcPts val="0"/>
                        </a:spcAft>
                        <a:buClr>
                          <a:srgbClr val="000000"/>
                        </a:buClr>
                        <a:buSzPts val="1400"/>
                        <a:buFont typeface="Calibri"/>
                        <a:buNone/>
                      </a:pPr>
                      <a:r>
                        <a:rPr lang="en" sz="1400" b="1" u="none" strike="noStrike" cap="none"/>
                        <a:t>Community Engagement Coordinator</a:t>
                      </a:r>
                      <a:br>
                        <a:rPr lang="en" sz="1400" b="1" u="none" strike="noStrike" cap="none"/>
                      </a:br>
                      <a:r>
                        <a:rPr lang="en" sz="1400" b="1" u="none" strike="noStrike" cap="none"/>
                        <a:t>Sentara Martha Jefferson Hospital </a:t>
                      </a:r>
                      <a:endParaRPr sz="1400" b="1" u="none" strike="noStrike" cap="none">
                        <a:latin typeface="Calibri"/>
                        <a:ea typeface="Calibri"/>
                        <a:cs typeface="Calibri"/>
                        <a:sym typeface="Calibri"/>
                      </a:endParaRPr>
                    </a:p>
                  </a:txBody>
                  <a:tcPr marL="51450" marR="51450" marT="0" marB="0">
                    <a:solidFill>
                      <a:srgbClr val="CFDEEF"/>
                    </a:solidFill>
                  </a:tcPr>
                </a:tc>
                <a:tc>
                  <a:txBody>
                    <a:bodyPr/>
                    <a:lstStyle/>
                    <a:p>
                      <a:pPr marL="0" marR="0" lvl="0" indent="0" algn="l" rtl="0">
                        <a:lnSpc>
                          <a:spcPct val="115000"/>
                        </a:lnSpc>
                        <a:spcBef>
                          <a:spcPts val="0"/>
                        </a:spcBef>
                        <a:spcAft>
                          <a:spcPts val="0"/>
                        </a:spcAft>
                        <a:buClr>
                          <a:srgbClr val="000000"/>
                        </a:buClr>
                        <a:buSzPts val="1400"/>
                        <a:buFont typeface="Calibri"/>
                        <a:buNone/>
                      </a:pPr>
                      <a:r>
                        <a:rPr lang="en" sz="1400" b="1" u="none" strike="noStrike" cap="none"/>
                        <a:t>Superintendent’s Employee</a:t>
                      </a:r>
                      <a:endParaRPr sz="1400" b="1" u="none" strike="noStrike" cap="none">
                        <a:latin typeface="Calibri"/>
                        <a:ea typeface="Calibri"/>
                        <a:cs typeface="Calibri"/>
                        <a:sym typeface="Calibri"/>
                      </a:endParaRPr>
                    </a:p>
                  </a:txBody>
                  <a:tcPr marL="51450" marR="51450" marT="0" marB="0">
                    <a:solidFill>
                      <a:srgbClr val="CFDEEF"/>
                    </a:solidFill>
                  </a:tcPr>
                </a:tc>
                <a:extLst>
                  <a:ext uri="{0D108BD9-81ED-4DB2-BD59-A6C34878D82A}">
                    <a16:rowId xmlns:a16="http://schemas.microsoft.com/office/drawing/2014/main" val="10017"/>
                  </a:ext>
                </a:extLst>
              </a:tr>
            </a:tbl>
          </a:graphicData>
        </a:graphic>
      </p:graphicFrame>
      <p:sp>
        <p:nvSpPr>
          <p:cNvPr id="232" name="Google Shape;232;p22"/>
          <p:cNvSpPr txBox="1"/>
          <p:nvPr/>
        </p:nvSpPr>
        <p:spPr>
          <a:xfrm>
            <a:off x="705325" y="108525"/>
            <a:ext cx="74820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600" b="1">
                <a:solidFill>
                  <a:schemeClr val="dk1"/>
                </a:solidFill>
                <a:latin typeface="Barlow"/>
                <a:ea typeface="Barlow"/>
                <a:cs typeface="Barlow"/>
                <a:sym typeface="Barlow"/>
              </a:rPr>
              <a:t>School Health Advisory Board Members</a:t>
            </a:r>
            <a:endParaRPr sz="2600" b="1">
              <a:solidFill>
                <a:schemeClr val="dk1"/>
              </a:solidFill>
              <a:latin typeface="Barlow"/>
              <a:ea typeface="Barlow"/>
              <a:cs typeface="Barlow"/>
              <a:sym typeface="Barlow"/>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SzPts val="2400"/>
              <a:buChar char="●"/>
            </a:pPr>
            <a:r>
              <a:rPr lang="en" sz="2400"/>
              <a:t>Rio</a:t>
            </a:r>
            <a:endParaRPr sz="2400"/>
          </a:p>
          <a:p>
            <a:pPr marL="457200" lvl="0" indent="-381000" algn="l" rtl="0">
              <a:spcBef>
                <a:spcPts val="0"/>
              </a:spcBef>
              <a:spcAft>
                <a:spcPts val="0"/>
              </a:spcAft>
              <a:buSzPts val="2400"/>
              <a:buChar char="●"/>
            </a:pPr>
            <a:r>
              <a:rPr lang="en" sz="2400"/>
              <a:t>Samuel Miller </a:t>
            </a:r>
            <a:endParaRPr sz="2400"/>
          </a:p>
          <a:p>
            <a:pPr marL="457200" lvl="0" indent="-381000" algn="l" rtl="0">
              <a:spcBef>
                <a:spcPts val="0"/>
              </a:spcBef>
              <a:spcAft>
                <a:spcPts val="0"/>
              </a:spcAft>
              <a:buSzPts val="2400"/>
              <a:buChar char="●"/>
            </a:pPr>
            <a:r>
              <a:rPr lang="en" sz="2400"/>
              <a:t>Scottsville </a:t>
            </a:r>
            <a:endParaRPr sz="2400"/>
          </a:p>
          <a:p>
            <a:pPr marL="0" lvl="0" indent="0" algn="l" rtl="0">
              <a:spcBef>
                <a:spcPts val="1200"/>
              </a:spcBef>
              <a:spcAft>
                <a:spcPts val="0"/>
              </a:spcAft>
              <a:buNone/>
            </a:pPr>
            <a:r>
              <a:rPr lang="en" sz="2400"/>
              <a:t> </a:t>
            </a:r>
            <a:endParaRPr sz="2400"/>
          </a:p>
          <a:p>
            <a:pPr marL="0" lvl="0" indent="0" algn="ctr" rtl="0">
              <a:spcBef>
                <a:spcPts val="1200"/>
              </a:spcBef>
              <a:spcAft>
                <a:spcPts val="0"/>
              </a:spcAft>
              <a:buNone/>
            </a:pPr>
            <a:r>
              <a:rPr lang="en" sz="2400"/>
              <a:t>The </a:t>
            </a:r>
            <a:r>
              <a:rPr lang="en" sz="2400" u="sng">
                <a:solidFill>
                  <a:schemeClr val="hlink"/>
                </a:solidFill>
                <a:hlinkClick r:id="rId3"/>
              </a:rPr>
              <a:t>application</a:t>
            </a:r>
            <a:r>
              <a:rPr lang="en" sz="2400"/>
              <a:t> is posted on the ACPS website</a:t>
            </a:r>
            <a:endParaRPr sz="2400"/>
          </a:p>
          <a:p>
            <a:pPr marL="0" lvl="0" indent="0" algn="l" rtl="0">
              <a:spcBef>
                <a:spcPts val="1200"/>
              </a:spcBef>
              <a:spcAft>
                <a:spcPts val="0"/>
              </a:spcAft>
              <a:buNone/>
            </a:pPr>
            <a:endParaRPr sz="2400"/>
          </a:p>
          <a:p>
            <a:pPr marL="0" lvl="0" indent="0" algn="l" rtl="0">
              <a:spcBef>
                <a:spcPts val="1200"/>
              </a:spcBef>
              <a:spcAft>
                <a:spcPts val="1200"/>
              </a:spcAft>
              <a:buNone/>
            </a:pPr>
            <a:endParaRPr sz="2400"/>
          </a:p>
        </p:txBody>
      </p:sp>
      <p:sp>
        <p:nvSpPr>
          <p:cNvPr id="238" name="Google Shape;238;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SHAB - Vacancies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Stop the Bleed</a:t>
            </a:r>
            <a:endParaRPr/>
          </a:p>
        </p:txBody>
      </p:sp>
      <p:sp>
        <p:nvSpPr>
          <p:cNvPr id="244" name="Google Shape;244;p24"/>
          <p:cNvSpPr txBox="1">
            <a:spLocks noGrp="1"/>
          </p:cNvSpPr>
          <p:nvPr>
            <p:ph type="body" idx="1"/>
          </p:nvPr>
        </p:nvSpPr>
        <p:spPr>
          <a:xfrm>
            <a:off x="311700" y="1017725"/>
            <a:ext cx="8520600" cy="3966300"/>
          </a:xfrm>
          <a:prstGeom prst="rect">
            <a:avLst/>
          </a:prstGeom>
        </p:spPr>
        <p:txBody>
          <a:bodyPr spcFirstLastPara="1" wrap="square" lIns="91425" tIns="91425" rIns="91425" bIns="91425" anchor="t" anchorCtr="0">
            <a:normAutofit lnSpcReduction="10000"/>
          </a:bodyPr>
          <a:lstStyle/>
          <a:p>
            <a:pPr marL="457200" lvl="0" indent="-374650" algn="l" rtl="0">
              <a:lnSpc>
                <a:spcPct val="105000"/>
              </a:lnSpc>
              <a:spcBef>
                <a:spcPts val="0"/>
              </a:spcBef>
              <a:spcAft>
                <a:spcPts val="0"/>
              </a:spcAft>
              <a:buSzPts val="2300"/>
              <a:buChar char="●"/>
            </a:pPr>
            <a:r>
              <a:rPr lang="en" sz="2300" u="sng">
                <a:solidFill>
                  <a:schemeClr val="hlink"/>
                </a:solidFill>
                <a:hlinkClick r:id="rId3"/>
              </a:rPr>
              <a:t>STOP THE BLEED</a:t>
            </a:r>
            <a:r>
              <a:rPr lang="en" sz="2300"/>
              <a:t>® is a national campaign to encourage bystanders to become trained, equipped, and empowered to help in a bleeding emergency before professional help arrives.</a:t>
            </a:r>
            <a:br>
              <a:rPr lang="en" sz="2300"/>
            </a:br>
            <a:endParaRPr sz="2300"/>
          </a:p>
          <a:p>
            <a:pPr marL="457200" lvl="0" indent="-374650" algn="l" rtl="0">
              <a:lnSpc>
                <a:spcPct val="105000"/>
              </a:lnSpc>
              <a:spcBef>
                <a:spcPts val="0"/>
              </a:spcBef>
              <a:spcAft>
                <a:spcPts val="0"/>
              </a:spcAft>
              <a:buSzPts val="2300"/>
              <a:buChar char="●"/>
            </a:pPr>
            <a:r>
              <a:rPr lang="en" sz="2300"/>
              <a:t>Uncontrolled bleeding is a major cause of preventative deaths. Approximately 40% of trauma-related deaths worldwide are due to bleeding or its consequences, establishing hemorrhage as the most common cause of preventable death in trauma.*</a:t>
            </a:r>
            <a:endParaRPr sz="2300"/>
          </a:p>
          <a:p>
            <a:pPr marL="0" lvl="0" indent="0" algn="l" rtl="0">
              <a:lnSpc>
                <a:spcPct val="105000"/>
              </a:lnSpc>
              <a:spcBef>
                <a:spcPts val="1200"/>
              </a:spcBef>
              <a:spcAft>
                <a:spcPts val="1200"/>
              </a:spcAft>
              <a:buNone/>
            </a:pPr>
            <a:r>
              <a:rPr lang="en" i="1"/>
              <a:t>*Curry N, Hopewell S, Doree C, Hyde C, Brohi K, Stanworth S. The acute management of trauma hemorrhage: a systematic review of randomized controlled trials. Crit Care 2011;15(2):R92.</a:t>
            </a:r>
            <a:endParaRPr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25"/>
          <p:cNvSpPr txBox="1">
            <a:spLocks noGrp="1"/>
          </p:cNvSpPr>
          <p:nvPr>
            <p:ph type="title"/>
          </p:nvPr>
        </p:nvSpPr>
        <p:spPr>
          <a:xfrm>
            <a:off x="311700" y="935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“Stop the Bleed”</a:t>
            </a:r>
            <a:endParaRPr/>
          </a:p>
        </p:txBody>
      </p:sp>
      <p:grpSp>
        <p:nvGrpSpPr>
          <p:cNvPr id="250" name="Google Shape;250;p25"/>
          <p:cNvGrpSpPr/>
          <p:nvPr/>
        </p:nvGrpSpPr>
        <p:grpSpPr>
          <a:xfrm>
            <a:off x="190475" y="766250"/>
            <a:ext cx="8812133" cy="3749196"/>
            <a:chOff x="0" y="0"/>
            <a:chExt cx="10544613" cy="4486294"/>
          </a:xfrm>
        </p:grpSpPr>
        <p:sp>
          <p:nvSpPr>
            <p:cNvPr id="251" name="Google Shape;251;p25"/>
            <p:cNvSpPr/>
            <p:nvPr/>
          </p:nvSpPr>
          <p:spPr>
            <a:xfrm>
              <a:off x="0" y="0"/>
              <a:ext cx="8412600" cy="987000"/>
            </a:xfrm>
            <a:prstGeom prst="roundRect">
              <a:avLst>
                <a:gd name="adj" fmla="val 10000"/>
              </a:avLst>
            </a:prstGeom>
            <a:solidFill>
              <a:srgbClr val="00B4D8"/>
            </a:solidFill>
            <a:ln w="10625" cap="flat" cmpd="sng">
              <a:solidFill>
                <a:srgbClr val="FFFFFF"/>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52" name="Google Shape;252;p25"/>
            <p:cNvSpPr txBox="1"/>
            <p:nvPr/>
          </p:nvSpPr>
          <p:spPr>
            <a:xfrm>
              <a:off x="28898" y="28898"/>
              <a:ext cx="8383500" cy="929100"/>
            </a:xfrm>
            <a:prstGeom prst="rect">
              <a:avLst/>
            </a:prstGeom>
            <a:noFill/>
            <a:ln>
              <a:noFill/>
            </a:ln>
          </p:spPr>
          <p:txBody>
            <a:bodyPr spcFirstLastPara="1" wrap="square" lIns="54125" tIns="54125" rIns="54125" bIns="54125" anchor="ctr" anchorCtr="0">
              <a:noAutofit/>
            </a:bodyPr>
            <a:lstStyle/>
            <a:p>
              <a:pPr marL="0" marR="0" lvl="0" indent="0" algn="ctr" rtl="0">
                <a:lnSpc>
                  <a:spcPct val="90000"/>
                </a:lnSpc>
                <a:spcBef>
                  <a:spcPts val="0"/>
                </a:spcBef>
                <a:spcAft>
                  <a:spcPts val="0"/>
                </a:spcAft>
                <a:buClr>
                  <a:srgbClr val="FFFFFF"/>
                </a:buClr>
                <a:buSzPts val="1421"/>
                <a:buFont typeface="Calibri"/>
                <a:buNone/>
              </a:pPr>
              <a:r>
                <a:rPr lang="en" sz="1420" b="0" i="0" u="sng" strike="noStrike" cap="none">
                  <a:solidFill>
                    <a:srgbClr val="FFFFFF"/>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HB 1700 Stop-the-Bleed</a:t>
              </a:r>
              <a:r>
                <a:rPr lang="en" sz="1420" b="0" i="0" u="sng" strike="noStrike" cap="none">
                  <a:solidFill>
                    <a:srgbClr val="FFFFFF"/>
                  </a:solidFill>
                  <a:latin typeface="Calibri"/>
                  <a:ea typeface="Calibri"/>
                  <a:cs typeface="Calibri"/>
                  <a:sym typeface="Calibri"/>
                </a:rPr>
                <a:t> </a:t>
              </a:r>
              <a:r>
                <a:rPr lang="en" sz="1420" b="0" i="0" u="none" strike="noStrike" cap="none">
                  <a:solidFill>
                    <a:srgbClr val="FFFFFF"/>
                  </a:solidFill>
                  <a:latin typeface="Calibri"/>
                  <a:ea typeface="Calibri"/>
                  <a:cs typeface="Calibri"/>
                  <a:sym typeface="Calibri"/>
                </a:rPr>
                <a:t>Requires each school board to implement a bleeding control program and requires bleeding control kits be placed in each public-school in easily accessible locations with annual inspection and restocking</a:t>
              </a:r>
              <a:endParaRPr sz="1170"/>
            </a:p>
          </p:txBody>
        </p:sp>
        <p:sp>
          <p:nvSpPr>
            <p:cNvPr id="253" name="Google Shape;253;p25"/>
            <p:cNvSpPr/>
            <p:nvPr/>
          </p:nvSpPr>
          <p:spPr>
            <a:xfrm>
              <a:off x="704545" y="1166431"/>
              <a:ext cx="8412600" cy="987000"/>
            </a:xfrm>
            <a:prstGeom prst="roundRect">
              <a:avLst>
                <a:gd name="adj" fmla="val 10000"/>
              </a:avLst>
            </a:prstGeom>
            <a:solidFill>
              <a:srgbClr val="0096C7"/>
            </a:solidFill>
            <a:ln w="10625" cap="flat" cmpd="sng">
              <a:solidFill>
                <a:srgbClr val="FFFFFF"/>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54" name="Google Shape;254;p25"/>
            <p:cNvSpPr txBox="1"/>
            <p:nvPr/>
          </p:nvSpPr>
          <p:spPr>
            <a:xfrm>
              <a:off x="733458" y="1195345"/>
              <a:ext cx="8383500" cy="929100"/>
            </a:xfrm>
            <a:prstGeom prst="rect">
              <a:avLst/>
            </a:prstGeom>
            <a:noFill/>
            <a:ln>
              <a:noFill/>
            </a:ln>
          </p:spPr>
          <p:txBody>
            <a:bodyPr spcFirstLastPara="1" wrap="square" lIns="63700" tIns="63700" rIns="63700" bIns="63700" anchor="ctr" anchorCtr="0">
              <a:noAutofit/>
            </a:bodyPr>
            <a:lstStyle/>
            <a:p>
              <a:pPr marL="0" marR="0" lvl="0" indent="0" algn="ctr" rtl="0">
                <a:lnSpc>
                  <a:spcPct val="90000"/>
                </a:lnSpc>
                <a:spcBef>
                  <a:spcPts val="0"/>
                </a:spcBef>
                <a:spcAft>
                  <a:spcPts val="0"/>
                </a:spcAft>
                <a:buClr>
                  <a:srgbClr val="FFFFFF"/>
                </a:buClr>
                <a:buSzPts val="1672"/>
                <a:buFont typeface="Calibri"/>
                <a:buNone/>
              </a:pPr>
              <a:r>
                <a:rPr lang="en" sz="1671" b="0" i="0" u="none" strike="noStrike" cap="none">
                  <a:solidFill>
                    <a:srgbClr val="FFFFFF"/>
                  </a:solidFill>
                  <a:latin typeface="Calibri"/>
                  <a:ea typeface="Calibri"/>
                  <a:cs typeface="Calibri"/>
                  <a:sym typeface="Calibri"/>
                </a:rPr>
                <a:t>Recommend  School Board to consider adding Stop the Bleed to Health curriculum along with first aid</a:t>
              </a:r>
              <a:endParaRPr sz="1170"/>
            </a:p>
          </p:txBody>
        </p:sp>
        <p:sp>
          <p:nvSpPr>
            <p:cNvPr id="255" name="Google Shape;255;p25"/>
            <p:cNvSpPr/>
            <p:nvPr/>
          </p:nvSpPr>
          <p:spPr>
            <a:xfrm>
              <a:off x="1398574" y="2332863"/>
              <a:ext cx="8412600" cy="987000"/>
            </a:xfrm>
            <a:prstGeom prst="roundRect">
              <a:avLst>
                <a:gd name="adj" fmla="val 10000"/>
              </a:avLst>
            </a:prstGeom>
            <a:solidFill>
              <a:srgbClr val="0077B6"/>
            </a:solidFill>
            <a:ln w="10625" cap="flat" cmpd="sng">
              <a:solidFill>
                <a:srgbClr val="FFFFFF"/>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56" name="Google Shape;256;p25"/>
            <p:cNvSpPr txBox="1"/>
            <p:nvPr/>
          </p:nvSpPr>
          <p:spPr>
            <a:xfrm>
              <a:off x="1427487" y="2361763"/>
              <a:ext cx="8383500" cy="929100"/>
            </a:xfrm>
            <a:prstGeom prst="rect">
              <a:avLst/>
            </a:prstGeom>
            <a:noFill/>
            <a:ln>
              <a:noFill/>
            </a:ln>
          </p:spPr>
          <p:txBody>
            <a:bodyPr spcFirstLastPara="1" wrap="square" lIns="63700" tIns="63700" rIns="63700" bIns="63700" anchor="ctr" anchorCtr="0">
              <a:noAutofit/>
            </a:bodyPr>
            <a:lstStyle/>
            <a:p>
              <a:pPr marL="0" marR="0" lvl="0" indent="0" algn="ctr" rtl="0">
                <a:lnSpc>
                  <a:spcPct val="90000"/>
                </a:lnSpc>
                <a:spcBef>
                  <a:spcPts val="0"/>
                </a:spcBef>
                <a:spcAft>
                  <a:spcPts val="0"/>
                </a:spcAft>
                <a:buClr>
                  <a:srgbClr val="FFFFFF"/>
                </a:buClr>
                <a:buSzPts val="1672"/>
                <a:buFont typeface="Calibri"/>
                <a:buNone/>
              </a:pPr>
              <a:r>
                <a:rPr lang="en" sz="1671" b="0" i="0" u="none" strike="noStrike" cap="none">
                  <a:solidFill>
                    <a:srgbClr val="FFFFFF"/>
                  </a:solidFill>
                  <a:latin typeface="Calibri"/>
                  <a:ea typeface="Calibri"/>
                  <a:cs typeface="Calibri"/>
                  <a:sym typeface="Calibri"/>
                </a:rPr>
                <a:t>Recommend multiple kits located where people congregate -  </a:t>
              </a:r>
              <a:br>
                <a:rPr lang="en" sz="1671" b="0" i="0" u="none" strike="noStrike" cap="none">
                  <a:solidFill>
                    <a:srgbClr val="FFFFFF"/>
                  </a:solidFill>
                  <a:latin typeface="Calibri"/>
                  <a:ea typeface="Calibri"/>
                  <a:cs typeface="Calibri"/>
                  <a:sym typeface="Calibri"/>
                </a:rPr>
              </a:br>
              <a:r>
                <a:rPr lang="en" sz="1671" b="0" i="0" u="none" strike="noStrike" cap="none">
                  <a:solidFill>
                    <a:srgbClr val="FFFFFF"/>
                  </a:solidFill>
                  <a:latin typeface="Calibri"/>
                  <a:ea typeface="Calibri"/>
                  <a:cs typeface="Calibri"/>
                  <a:sym typeface="Calibri"/>
                </a:rPr>
                <a:t>auditoriums, cafeterias and gymnasiums in addition to nurses’ offices, </a:t>
              </a:r>
              <a:br>
                <a:rPr lang="en" sz="1671" b="0" i="0" u="none" strike="noStrike" cap="none">
                  <a:solidFill>
                    <a:srgbClr val="FFFFFF"/>
                  </a:solidFill>
                  <a:latin typeface="Calibri"/>
                  <a:ea typeface="Calibri"/>
                  <a:cs typeface="Calibri"/>
                  <a:sym typeface="Calibri"/>
                </a:rPr>
              </a:br>
              <a:r>
                <a:rPr lang="en" sz="1671" b="0" i="0" u="none" strike="noStrike" cap="none">
                  <a:solidFill>
                    <a:srgbClr val="FFFFFF"/>
                  </a:solidFill>
                  <a:latin typeface="Calibri"/>
                  <a:ea typeface="Calibri"/>
                  <a:cs typeface="Calibri"/>
                  <a:sym typeface="Calibri"/>
                </a:rPr>
                <a:t>go-bags and with athletic training supplies</a:t>
              </a:r>
              <a:endParaRPr sz="1170"/>
            </a:p>
          </p:txBody>
        </p:sp>
        <p:sp>
          <p:nvSpPr>
            <p:cNvPr id="257" name="Google Shape;257;p25"/>
            <p:cNvSpPr/>
            <p:nvPr/>
          </p:nvSpPr>
          <p:spPr>
            <a:xfrm>
              <a:off x="2103119" y="3499294"/>
              <a:ext cx="8412600" cy="987000"/>
            </a:xfrm>
            <a:prstGeom prst="roundRect">
              <a:avLst>
                <a:gd name="adj" fmla="val 10000"/>
              </a:avLst>
            </a:prstGeom>
            <a:solidFill>
              <a:srgbClr val="023E8A"/>
            </a:solidFill>
            <a:ln w="10625" cap="flat" cmpd="sng">
              <a:solidFill>
                <a:srgbClr val="FFFFFF"/>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58" name="Google Shape;258;p25"/>
            <p:cNvSpPr txBox="1"/>
            <p:nvPr/>
          </p:nvSpPr>
          <p:spPr>
            <a:xfrm>
              <a:off x="2132013" y="3528210"/>
              <a:ext cx="8412600" cy="929100"/>
            </a:xfrm>
            <a:prstGeom prst="rect">
              <a:avLst/>
            </a:prstGeom>
            <a:noFill/>
            <a:ln>
              <a:noFill/>
            </a:ln>
          </p:spPr>
          <p:txBody>
            <a:bodyPr spcFirstLastPara="1" wrap="square" lIns="63700" tIns="63700" rIns="63700" bIns="63700" anchor="ctr" anchorCtr="0">
              <a:noAutofit/>
            </a:bodyPr>
            <a:lstStyle/>
            <a:p>
              <a:pPr marL="0" marR="0" lvl="0" indent="0" algn="ctr" rtl="0">
                <a:lnSpc>
                  <a:spcPct val="90000"/>
                </a:lnSpc>
                <a:spcBef>
                  <a:spcPts val="0"/>
                </a:spcBef>
                <a:spcAft>
                  <a:spcPts val="0"/>
                </a:spcAft>
                <a:buClr>
                  <a:srgbClr val="FFFFFF"/>
                </a:buClr>
                <a:buSzPts val="1672"/>
                <a:buFont typeface="Calibri"/>
                <a:buNone/>
              </a:pPr>
              <a:r>
                <a:rPr lang="en" sz="1671" b="0" i="0" u="none" strike="noStrike" cap="none">
                  <a:solidFill>
                    <a:srgbClr val="FFFFFF"/>
                  </a:solidFill>
                  <a:latin typeface="Calibri"/>
                  <a:ea typeface="Calibri"/>
                  <a:cs typeface="Calibri"/>
                  <a:sym typeface="Calibri"/>
                </a:rPr>
                <a:t>   Recommend offering STB training to school personnel </a:t>
              </a:r>
              <a:endParaRPr sz="1170"/>
            </a:p>
          </p:txBody>
        </p:sp>
        <p:sp>
          <p:nvSpPr>
            <p:cNvPr id="259" name="Google Shape;259;p25"/>
            <p:cNvSpPr/>
            <p:nvPr/>
          </p:nvSpPr>
          <p:spPr>
            <a:xfrm>
              <a:off x="7770942" y="755937"/>
              <a:ext cx="641400" cy="641400"/>
            </a:xfrm>
            <a:prstGeom prst="downArrow">
              <a:avLst>
                <a:gd name="adj1" fmla="val 55000"/>
                <a:gd name="adj2" fmla="val 45000"/>
              </a:avLst>
            </a:prstGeom>
            <a:solidFill>
              <a:srgbClr val="6FAB46"/>
            </a:solidFill>
            <a:ln w="19050" cap="flat" cmpd="sng">
              <a:solidFill>
                <a:srgbClr val="F7D5CB">
                  <a:alpha val="89800"/>
                </a:srgbClr>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60" name="Google Shape;260;p25"/>
            <p:cNvSpPr txBox="1"/>
            <p:nvPr/>
          </p:nvSpPr>
          <p:spPr>
            <a:xfrm>
              <a:off x="7915288" y="755937"/>
              <a:ext cx="352800" cy="482700"/>
            </a:xfrm>
            <a:prstGeom prst="rect">
              <a:avLst/>
            </a:prstGeom>
            <a:solidFill>
              <a:srgbClr val="6FAB46"/>
            </a:solidFill>
            <a:ln>
              <a:noFill/>
            </a:ln>
          </p:spPr>
          <p:txBody>
            <a:bodyPr spcFirstLastPara="1" wrap="square" lIns="30775" tIns="30775" rIns="30775" bIns="30775" anchor="ctr" anchorCtr="0">
              <a:noAutofit/>
            </a:bodyPr>
            <a:lstStyle/>
            <a:p>
              <a:pPr marL="0" marR="0" lvl="0" indent="0" algn="ctr" rtl="0">
                <a:lnSpc>
                  <a:spcPct val="90000"/>
                </a:lnSpc>
                <a:spcBef>
                  <a:spcPts val="0"/>
                </a:spcBef>
                <a:spcAft>
                  <a:spcPts val="0"/>
                </a:spcAft>
                <a:buClr>
                  <a:srgbClr val="000000"/>
                </a:buClr>
                <a:buSzPts val="2424"/>
                <a:buFont typeface="Calibri"/>
                <a:buNone/>
              </a:pPr>
              <a:endParaRPr sz="2423" b="0" i="0" u="none" strike="noStrike" cap="none">
                <a:solidFill>
                  <a:srgbClr val="000000"/>
                </a:solidFill>
                <a:latin typeface="Calibri"/>
                <a:ea typeface="Calibri"/>
                <a:cs typeface="Calibri"/>
                <a:sym typeface="Calibri"/>
              </a:endParaRPr>
            </a:p>
          </p:txBody>
        </p:sp>
        <p:sp>
          <p:nvSpPr>
            <p:cNvPr id="261" name="Google Shape;261;p25"/>
            <p:cNvSpPr/>
            <p:nvPr/>
          </p:nvSpPr>
          <p:spPr>
            <a:xfrm>
              <a:off x="8475487" y="1922368"/>
              <a:ext cx="641400" cy="641400"/>
            </a:xfrm>
            <a:prstGeom prst="downArrow">
              <a:avLst>
                <a:gd name="adj1" fmla="val 55000"/>
                <a:gd name="adj2" fmla="val 45000"/>
              </a:avLst>
            </a:prstGeom>
            <a:solidFill>
              <a:srgbClr val="6FAB46"/>
            </a:solidFill>
            <a:ln w="10625" cap="flat" cmpd="sng">
              <a:solidFill>
                <a:srgbClr val="E0E0E0">
                  <a:alpha val="89800"/>
                </a:srgbClr>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62" name="Google Shape;262;p25"/>
            <p:cNvSpPr txBox="1"/>
            <p:nvPr/>
          </p:nvSpPr>
          <p:spPr>
            <a:xfrm>
              <a:off x="8619833" y="1922368"/>
              <a:ext cx="352800" cy="482700"/>
            </a:xfrm>
            <a:prstGeom prst="rect">
              <a:avLst/>
            </a:prstGeom>
            <a:solidFill>
              <a:srgbClr val="6FAB46"/>
            </a:solidFill>
            <a:ln>
              <a:noFill/>
            </a:ln>
          </p:spPr>
          <p:txBody>
            <a:bodyPr spcFirstLastPara="1" wrap="square" lIns="30775" tIns="30775" rIns="30775" bIns="30775" anchor="ctr" anchorCtr="0">
              <a:noAutofit/>
            </a:bodyPr>
            <a:lstStyle/>
            <a:p>
              <a:pPr marL="0" marR="0" lvl="0" indent="0" algn="ctr" rtl="0">
                <a:lnSpc>
                  <a:spcPct val="90000"/>
                </a:lnSpc>
                <a:spcBef>
                  <a:spcPts val="0"/>
                </a:spcBef>
                <a:spcAft>
                  <a:spcPts val="0"/>
                </a:spcAft>
                <a:buClr>
                  <a:srgbClr val="000000"/>
                </a:buClr>
                <a:buSzPts val="2424"/>
                <a:buFont typeface="Calibri"/>
                <a:buNone/>
              </a:pPr>
              <a:endParaRPr sz="2423" b="0" i="0" u="none" strike="noStrike" cap="none">
                <a:solidFill>
                  <a:srgbClr val="000000"/>
                </a:solidFill>
                <a:latin typeface="Calibri"/>
                <a:ea typeface="Calibri"/>
                <a:cs typeface="Calibri"/>
                <a:sym typeface="Calibri"/>
              </a:endParaRPr>
            </a:p>
          </p:txBody>
        </p:sp>
        <p:sp>
          <p:nvSpPr>
            <p:cNvPr id="263" name="Google Shape;263;p25"/>
            <p:cNvSpPr/>
            <p:nvPr/>
          </p:nvSpPr>
          <p:spPr>
            <a:xfrm>
              <a:off x="9169517" y="3088800"/>
              <a:ext cx="641400" cy="641400"/>
            </a:xfrm>
            <a:prstGeom prst="downArrow">
              <a:avLst>
                <a:gd name="adj1" fmla="val 55000"/>
                <a:gd name="adj2" fmla="val 45000"/>
              </a:avLst>
            </a:prstGeom>
            <a:solidFill>
              <a:srgbClr val="6FAB46"/>
            </a:solidFill>
            <a:ln w="10625" cap="flat" cmpd="sng">
              <a:solidFill>
                <a:srgbClr val="FFE8CA">
                  <a:alpha val="89800"/>
                </a:srgbClr>
              </a:solidFill>
              <a:prstDash val="solid"/>
              <a:miter lim="800000"/>
              <a:headEnd type="none" w="sm" len="sm"/>
              <a:tailEnd type="none" w="sm" len="sm"/>
            </a:ln>
          </p:spPr>
          <p:txBody>
            <a:bodyPr spcFirstLastPara="1" wrap="square" lIns="76425" tIns="76425" rIns="76425" bIns="76425" anchor="ctr" anchorCtr="0">
              <a:noAutofit/>
            </a:bodyPr>
            <a:lstStyle/>
            <a:p>
              <a:pPr marL="0" lvl="0" indent="0" algn="l" rtl="0">
                <a:spcBef>
                  <a:spcPts val="0"/>
                </a:spcBef>
                <a:spcAft>
                  <a:spcPts val="0"/>
                </a:spcAft>
                <a:buNone/>
              </a:pPr>
              <a:endParaRPr/>
            </a:p>
          </p:txBody>
        </p:sp>
        <p:sp>
          <p:nvSpPr>
            <p:cNvPr id="264" name="Google Shape;264;p25"/>
            <p:cNvSpPr txBox="1"/>
            <p:nvPr/>
          </p:nvSpPr>
          <p:spPr>
            <a:xfrm>
              <a:off x="9313863" y="3088800"/>
              <a:ext cx="352800" cy="482700"/>
            </a:xfrm>
            <a:prstGeom prst="rect">
              <a:avLst/>
            </a:prstGeom>
            <a:solidFill>
              <a:srgbClr val="6FAB46"/>
            </a:solidFill>
            <a:ln>
              <a:noFill/>
            </a:ln>
          </p:spPr>
          <p:txBody>
            <a:bodyPr spcFirstLastPara="1" wrap="square" lIns="30775" tIns="30775" rIns="30775" bIns="30775" anchor="ctr" anchorCtr="0">
              <a:noAutofit/>
            </a:bodyPr>
            <a:lstStyle/>
            <a:p>
              <a:pPr marL="0" marR="0" lvl="0" indent="0" algn="ctr" rtl="0">
                <a:lnSpc>
                  <a:spcPct val="90000"/>
                </a:lnSpc>
                <a:spcBef>
                  <a:spcPts val="0"/>
                </a:spcBef>
                <a:spcAft>
                  <a:spcPts val="0"/>
                </a:spcAft>
                <a:buClr>
                  <a:srgbClr val="000000"/>
                </a:buClr>
                <a:buSzPts val="2424"/>
                <a:buFont typeface="Calibri"/>
                <a:buNone/>
              </a:pPr>
              <a:endParaRPr sz="2423" b="0" i="0" u="none" strike="noStrike" cap="none">
                <a:solidFill>
                  <a:srgbClr val="000000"/>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Cardiac Arrest Response Plan</a:t>
            </a:r>
            <a:endParaRPr/>
          </a:p>
        </p:txBody>
      </p:sp>
      <p:sp>
        <p:nvSpPr>
          <p:cNvPr id="270" name="Google Shape;270;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SzPts val="852"/>
              <a:buNone/>
            </a:pPr>
            <a:r>
              <a:rPr lang="en" sz="2400" b="1"/>
              <a:t>HB 1695 Cardiac Response Plan</a:t>
            </a:r>
            <a:r>
              <a:rPr lang="en" sz="2400"/>
              <a:t> Requires each public school to develop a cardiac emergency response plan (CERP) or an athletic emergency action plan (EAP) to include creating a team of school personnel to respond to incidents involving sudden cardiac arrest or similar life-threatening emergencies</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27"/>
          <p:cNvSpPr txBox="1">
            <a:spLocks noGrp="1"/>
          </p:cNvSpPr>
          <p:nvPr>
            <p:ph type="title"/>
          </p:nvPr>
        </p:nvSpPr>
        <p:spPr>
          <a:xfrm>
            <a:off x="311700" y="268425"/>
            <a:ext cx="8520600" cy="749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         Cardiac Arrest Response Plan</a:t>
            </a:r>
            <a:endParaRPr/>
          </a:p>
        </p:txBody>
      </p:sp>
      <p:sp>
        <p:nvSpPr>
          <p:cNvPr id="276" name="Google Shape;276;p27"/>
          <p:cNvSpPr txBox="1">
            <a:spLocks noGrp="1"/>
          </p:cNvSpPr>
          <p:nvPr>
            <p:ph type="body" idx="1"/>
          </p:nvPr>
        </p:nvSpPr>
        <p:spPr>
          <a:xfrm>
            <a:off x="311700" y="930275"/>
            <a:ext cx="8630400" cy="39603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SzPts val="2400"/>
              <a:buChar char="●"/>
            </a:pPr>
            <a:r>
              <a:rPr lang="en" sz="2400"/>
              <a:t>An athletic cardiac response plan is already in place.</a:t>
            </a:r>
            <a:endParaRPr sz="2400"/>
          </a:p>
          <a:p>
            <a:pPr marL="457200" lvl="0" indent="-381000" algn="l" rtl="0">
              <a:spcBef>
                <a:spcPts val="0"/>
              </a:spcBef>
              <a:spcAft>
                <a:spcPts val="0"/>
              </a:spcAft>
              <a:buSzPts val="2400"/>
              <a:buChar char="●"/>
            </a:pPr>
            <a:r>
              <a:rPr lang="en" sz="2400"/>
              <a:t>Draft cardiac response plan for schools has been reviewed by pediatric cardiologist and EMT personnel.</a:t>
            </a:r>
            <a:endParaRPr sz="2400"/>
          </a:p>
          <a:p>
            <a:pPr marL="457200" lvl="0" indent="-381000" algn="l" rtl="0">
              <a:spcBef>
                <a:spcPts val="0"/>
              </a:spcBef>
              <a:spcAft>
                <a:spcPts val="0"/>
              </a:spcAft>
              <a:buSzPts val="2400"/>
              <a:buChar char="●"/>
            </a:pPr>
            <a:r>
              <a:rPr lang="en" sz="2400"/>
              <a:t>Project Adam piloted at Mountain View Elementary.</a:t>
            </a:r>
            <a:endParaRPr sz="2400"/>
          </a:p>
          <a:p>
            <a:pPr marL="457200" lvl="0" indent="-381000" algn="l" rtl="0">
              <a:spcBef>
                <a:spcPts val="0"/>
              </a:spcBef>
              <a:spcAft>
                <a:spcPts val="0"/>
              </a:spcAft>
              <a:buSzPts val="2400"/>
              <a:buChar char="●"/>
            </a:pPr>
            <a:r>
              <a:rPr lang="en" sz="2400"/>
              <a:t>Recommend Cardiac Response Plan for all schools such as the plan recently piloted at Mountain View Elementary.</a:t>
            </a:r>
            <a:endParaRPr sz="2400"/>
          </a:p>
          <a:p>
            <a:pPr marL="457200" lvl="0" indent="-381000" algn="l" rtl="0">
              <a:spcBef>
                <a:spcPts val="0"/>
              </a:spcBef>
              <a:spcAft>
                <a:spcPts val="0"/>
              </a:spcAft>
              <a:buSzPts val="2400"/>
              <a:buChar char="●"/>
            </a:pPr>
            <a:r>
              <a:rPr lang="en" sz="2400"/>
              <a:t>Recommend additional CPR/AED training for personnel</a:t>
            </a:r>
            <a:endParaRPr sz="2400"/>
          </a:p>
          <a:p>
            <a:pPr marL="457200" lvl="0" indent="-381000" algn="l" rtl="0">
              <a:spcBef>
                <a:spcPts val="0"/>
              </a:spcBef>
              <a:spcAft>
                <a:spcPts val="0"/>
              </a:spcAft>
              <a:buSzPts val="2400"/>
              <a:buChar char="●"/>
            </a:pPr>
            <a:r>
              <a:rPr lang="en" sz="2400"/>
              <a:t>Any plan needs to be practiced repeatedly so personnel are familiar with them</a:t>
            </a:r>
            <a:endParaRPr sz="2400"/>
          </a:p>
          <a:p>
            <a:pPr marL="0" lvl="0" indent="0" algn="l" rtl="0">
              <a:spcBef>
                <a:spcPts val="1200"/>
              </a:spcBef>
              <a:spcAft>
                <a:spcPts val="1200"/>
              </a:spcAft>
              <a:buSzPts val="852"/>
              <a:buNone/>
            </a:pPr>
            <a:endParaRPr sz="2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882</Words>
  <Application>Microsoft Office PowerPoint</Application>
  <PresentationFormat>On-screen Show (16:9)</PresentationFormat>
  <Paragraphs>114</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Arial</vt:lpstr>
      <vt:lpstr>Roboto</vt:lpstr>
      <vt:lpstr>Barlow</vt:lpstr>
      <vt:lpstr>Simple Light</vt:lpstr>
      <vt:lpstr>School Health Advisory Board Report</vt:lpstr>
      <vt:lpstr>Agenda</vt:lpstr>
      <vt:lpstr>School Health Advisory Board</vt:lpstr>
      <vt:lpstr>PowerPoint Presentation</vt:lpstr>
      <vt:lpstr>SHAB - Vacancies</vt:lpstr>
      <vt:lpstr>Stop the Bleed</vt:lpstr>
      <vt:lpstr>“Stop the Bleed”</vt:lpstr>
      <vt:lpstr>Cardiac Arrest Response Plan</vt:lpstr>
      <vt:lpstr>         Cardiac Arrest Response Plan</vt:lpstr>
      <vt:lpstr>Self Carry Rescue Seizure Medication - VSBA Draft Policy</vt:lpstr>
      <vt:lpstr>Opioid Overdose Response Training</vt:lpstr>
      <vt:lpstr>Other SHAB Recommendations</vt:lpstr>
      <vt:lpstr>Questions/Discussion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Christine Thompson</dc:creator>
  <cp:lastModifiedBy>Christine Thompson</cp:lastModifiedBy>
  <cp:revision>1</cp:revision>
  <dcterms:modified xsi:type="dcterms:W3CDTF">2025-12-02T17:41:59Z</dcterms:modified>
</cp:coreProperties>
</file>